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Lst>
  <p:sldSz cx="7772400" cy="10058400"/>
  <p:notesSz cx="7315200" cy="96012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7" autoAdjust="0"/>
    <p:restoredTop sz="94691"/>
  </p:normalViewPr>
  <p:slideViewPr>
    <p:cSldViewPr>
      <p:cViewPr varScale="1">
        <p:scale>
          <a:sx n="111" d="100"/>
          <a:sy n="111" d="100"/>
        </p:scale>
        <p:origin x="1248" y="13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r>
              <a:rPr lang="en-US"/>
              <a:t>Click to edit Master title style</a:t>
            </a:r>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r>
              <a:rPr lang="en-US"/>
              <a:t>Click to edit Master subtitle style</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01/23/25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body" idx="1"/>
          </p:nvPr>
        </p:nvSpPr>
        <p:spPr/>
        <p:txBody>
          <a:bodyPr lIns="0" tIns="0" rIns="0" bIns="0"/>
          <a:lstStyle>
            <a:lvl1pPr>
              <a:defRPr/>
            </a:lvl1pPr>
          </a:lstStyle>
          <a:p>
            <a:pPr lvl="0"/>
            <a:r>
              <a:rPr lang="en-US"/>
              <a:t>Click to edit Master text styles</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01/23/25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pPr lvl="0"/>
            <a:r>
              <a:rPr lang="en-US"/>
              <a:t>Click to edit Master text styles</a:t>
            </a: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pPr lvl="0"/>
            <a:r>
              <a:rPr lang="en-US"/>
              <a:t>Click to 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01/23/25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01/23/25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01/23/25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88620" y="402336"/>
            <a:ext cx="6995160" cy="160934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88620" y="2313432"/>
            <a:ext cx="6995160"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01/23/25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emf"/><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hyperlink" Target="https://secure.rbcwm-usa.com/user/register"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6"/>
          <p:cNvSpPr txBox="1"/>
          <p:nvPr/>
        </p:nvSpPr>
        <p:spPr>
          <a:xfrm>
            <a:off x="587259" y="2711948"/>
            <a:ext cx="6400800" cy="2273956"/>
          </a:xfrm>
          <a:prstGeom prst="rect">
            <a:avLst/>
          </a:prstGeom>
        </p:spPr>
        <p:txBody>
          <a:bodyPr vert="horz" wrap="square" lIns="0" tIns="12700" rIns="0" bIns="0" rtlCol="0">
            <a:spAutoFit/>
          </a:bodyPr>
          <a:lstStyle/>
          <a:p>
            <a:pPr marL="12700" algn="l">
              <a:spcBef>
                <a:spcPts val="100"/>
              </a:spcBef>
            </a:pPr>
            <a:r>
              <a:rPr lang="en-US" sz="1600" dirty="0">
                <a:solidFill>
                  <a:srgbClr val="00427A"/>
                </a:solidFill>
                <a:latin typeface="Arial"/>
                <a:cs typeface="Arial"/>
              </a:rPr>
              <a:t>2025 Menu: Rally Appetizer, Followed By…?</a:t>
            </a:r>
          </a:p>
          <a:p>
            <a:pPr marL="12700" algn="l">
              <a:spcBef>
                <a:spcPts val="100"/>
              </a:spcBef>
            </a:pPr>
            <a:endParaRPr lang="en-US" sz="1000" dirty="0">
              <a:solidFill>
                <a:srgbClr val="00427A"/>
              </a:solidFill>
              <a:latin typeface="Arial"/>
              <a:cs typeface="Arial"/>
            </a:endParaRPr>
          </a:p>
          <a:p>
            <a:pPr marL="12700" algn="l">
              <a:spcBef>
                <a:spcPts val="100"/>
              </a:spcBef>
            </a:pPr>
            <a:r>
              <a:rPr lang="en-US" sz="980" dirty="0">
                <a:solidFill>
                  <a:srgbClr val="00427A"/>
                </a:solidFill>
                <a:latin typeface="Arial"/>
                <a:cs typeface="Arial"/>
              </a:rPr>
              <a:t>January seems poised to provide some relief from a dismal December that proved to be the worst month for the stock market since April and the worst December since 2022. Naturally, it’s our hope that the worst is behind us for now and it’s likely we’ll see a market that moves higher in the near term as 4th quarter earnings are expected to be good (the banks have already given us an indication of robust quarterly reports) and a new administration in Washington often serves to provide a brief burst of optimism. </a:t>
            </a:r>
          </a:p>
          <a:p>
            <a:pPr marL="12700" algn="l">
              <a:spcBef>
                <a:spcPts val="100"/>
              </a:spcBef>
            </a:pPr>
            <a:endParaRPr lang="en-US" sz="980" dirty="0">
              <a:solidFill>
                <a:srgbClr val="00427A"/>
              </a:solidFill>
              <a:latin typeface="Arial"/>
              <a:cs typeface="Arial"/>
            </a:endParaRPr>
          </a:p>
          <a:p>
            <a:pPr marL="12700" algn="l">
              <a:spcBef>
                <a:spcPts val="100"/>
              </a:spcBef>
            </a:pPr>
            <a:r>
              <a:rPr lang="en-US" sz="980" dirty="0">
                <a:solidFill>
                  <a:srgbClr val="00427A"/>
                </a:solidFill>
                <a:latin typeface="Arial"/>
                <a:cs typeface="Arial"/>
              </a:rPr>
              <a:t>The most constructive characteristic of the market’s recent surge is the broad-based nature of the move higher. We’ve seen several sectors participate in the market’s most recent rally, to include technology, financials, industrials, metals, materials, consumer discretionary and aerospace. We saw a similar type of “relief rally” in early November following the Presidential election although that move up began to fade by early December. The period between November 1st and May 1st has historically been the best period for the stock market although it should be noted that one of Wall Street’s most famous disclaimers is “past performance is no guarantee of future results.”</a:t>
            </a:r>
            <a:endParaRPr lang="en-US" sz="980" dirty="0">
              <a:latin typeface="Arial"/>
              <a:cs typeface="Arial"/>
            </a:endParaRPr>
          </a:p>
        </p:txBody>
      </p:sp>
      <p:grpSp>
        <p:nvGrpSpPr>
          <p:cNvPr id="7" name="object 7"/>
          <p:cNvGrpSpPr/>
          <p:nvPr/>
        </p:nvGrpSpPr>
        <p:grpSpPr>
          <a:xfrm>
            <a:off x="342900" y="342899"/>
            <a:ext cx="7086600" cy="2245360"/>
            <a:chOff x="342900" y="342899"/>
            <a:chExt cx="7086600" cy="2244852"/>
          </a:xfrm>
        </p:grpSpPr>
        <p:sp>
          <p:nvSpPr>
            <p:cNvPr id="8" name="object 8"/>
            <p:cNvSpPr/>
            <p:nvPr/>
          </p:nvSpPr>
          <p:spPr>
            <a:xfrm>
              <a:off x="4372004" y="342899"/>
              <a:ext cx="3053080" cy="2018030"/>
            </a:xfrm>
            <a:custGeom>
              <a:avLst/>
              <a:gdLst/>
              <a:ahLst/>
              <a:cxnLst/>
              <a:rect l="l" t="t" r="r" b="b"/>
              <a:pathLst>
                <a:path w="3053079" h="2018030">
                  <a:moveTo>
                    <a:pt x="3052927" y="0"/>
                  </a:moveTo>
                  <a:lnTo>
                    <a:pt x="672490" y="0"/>
                  </a:lnTo>
                  <a:lnTo>
                    <a:pt x="672490" y="971448"/>
                  </a:lnTo>
                  <a:lnTo>
                    <a:pt x="671622" y="1029884"/>
                  </a:lnTo>
                  <a:lnTo>
                    <a:pt x="669019" y="1086563"/>
                  </a:lnTo>
                  <a:lnTo>
                    <a:pt x="664685" y="1141505"/>
                  </a:lnTo>
                  <a:lnTo>
                    <a:pt x="658623" y="1194735"/>
                  </a:lnTo>
                  <a:lnTo>
                    <a:pt x="650836" y="1246273"/>
                  </a:lnTo>
                  <a:lnTo>
                    <a:pt x="641326" y="1296143"/>
                  </a:lnTo>
                  <a:lnTo>
                    <a:pt x="630096" y="1344367"/>
                  </a:lnTo>
                  <a:lnTo>
                    <a:pt x="617151" y="1390967"/>
                  </a:lnTo>
                  <a:lnTo>
                    <a:pt x="602492" y="1435966"/>
                  </a:lnTo>
                  <a:lnTo>
                    <a:pt x="586122" y="1479386"/>
                  </a:lnTo>
                  <a:lnTo>
                    <a:pt x="568045" y="1521249"/>
                  </a:lnTo>
                  <a:lnTo>
                    <a:pt x="548264" y="1561579"/>
                  </a:lnTo>
                  <a:lnTo>
                    <a:pt x="526782" y="1600397"/>
                  </a:lnTo>
                  <a:lnTo>
                    <a:pt x="503601" y="1637726"/>
                  </a:lnTo>
                  <a:lnTo>
                    <a:pt x="478724" y="1673589"/>
                  </a:lnTo>
                  <a:lnTo>
                    <a:pt x="452155" y="1708007"/>
                  </a:lnTo>
                  <a:lnTo>
                    <a:pt x="423897" y="1741003"/>
                  </a:lnTo>
                  <a:lnTo>
                    <a:pt x="393953" y="1772600"/>
                  </a:lnTo>
                  <a:lnTo>
                    <a:pt x="362324" y="1802820"/>
                  </a:lnTo>
                  <a:lnTo>
                    <a:pt x="329016" y="1831685"/>
                  </a:lnTo>
                  <a:lnTo>
                    <a:pt x="294030" y="1859218"/>
                  </a:lnTo>
                  <a:lnTo>
                    <a:pt x="257370" y="1885441"/>
                  </a:lnTo>
                  <a:lnTo>
                    <a:pt x="219038" y="1910377"/>
                  </a:lnTo>
                  <a:lnTo>
                    <a:pt x="179038" y="1934048"/>
                  </a:lnTo>
                  <a:lnTo>
                    <a:pt x="137372" y="1956476"/>
                  </a:lnTo>
                  <a:lnTo>
                    <a:pt x="94044" y="1977685"/>
                  </a:lnTo>
                  <a:lnTo>
                    <a:pt x="49057" y="1997695"/>
                  </a:lnTo>
                  <a:lnTo>
                    <a:pt x="0" y="2017458"/>
                  </a:lnTo>
                  <a:lnTo>
                    <a:pt x="3052927" y="2017458"/>
                  </a:lnTo>
                  <a:lnTo>
                    <a:pt x="3052927" y="0"/>
                  </a:lnTo>
                  <a:close/>
                </a:path>
              </a:pathLst>
            </a:custGeom>
            <a:solidFill>
              <a:srgbClr val="E6EDF1"/>
            </a:solidFill>
          </p:spPr>
          <p:txBody>
            <a:bodyPr wrap="square" lIns="0" tIns="0" rIns="0" bIns="0" rtlCol="0"/>
            <a:lstStyle/>
            <a:p>
              <a:endParaRPr/>
            </a:p>
          </p:txBody>
        </p:sp>
        <p:sp>
          <p:nvSpPr>
            <p:cNvPr id="9" name="object 9"/>
            <p:cNvSpPr/>
            <p:nvPr/>
          </p:nvSpPr>
          <p:spPr>
            <a:xfrm>
              <a:off x="342910" y="342899"/>
              <a:ext cx="4702175" cy="2018030"/>
            </a:xfrm>
            <a:custGeom>
              <a:avLst/>
              <a:gdLst/>
              <a:ahLst/>
              <a:cxnLst/>
              <a:rect l="l" t="t" r="r" b="b"/>
              <a:pathLst>
                <a:path w="4702175" h="2018030">
                  <a:moveTo>
                    <a:pt x="4701578" y="0"/>
                  </a:moveTo>
                  <a:lnTo>
                    <a:pt x="0" y="0"/>
                  </a:lnTo>
                  <a:lnTo>
                    <a:pt x="0" y="2017458"/>
                  </a:lnTo>
                  <a:lnTo>
                    <a:pt x="4029100" y="2017458"/>
                  </a:lnTo>
                  <a:lnTo>
                    <a:pt x="4078156" y="1997695"/>
                  </a:lnTo>
                  <a:lnTo>
                    <a:pt x="4123142" y="1977685"/>
                  </a:lnTo>
                  <a:lnTo>
                    <a:pt x="4166469" y="1956476"/>
                  </a:lnTo>
                  <a:lnTo>
                    <a:pt x="4208134" y="1934048"/>
                  </a:lnTo>
                  <a:lnTo>
                    <a:pt x="4248133" y="1910377"/>
                  </a:lnTo>
                  <a:lnTo>
                    <a:pt x="4286464" y="1885441"/>
                  </a:lnTo>
                  <a:lnTo>
                    <a:pt x="4323123" y="1859218"/>
                  </a:lnTo>
                  <a:lnTo>
                    <a:pt x="4358108" y="1831685"/>
                  </a:lnTo>
                  <a:lnTo>
                    <a:pt x="4391416" y="1802820"/>
                  </a:lnTo>
                  <a:lnTo>
                    <a:pt x="4423044" y="1772600"/>
                  </a:lnTo>
                  <a:lnTo>
                    <a:pt x="4452988" y="1741003"/>
                  </a:lnTo>
                  <a:lnTo>
                    <a:pt x="4481245" y="1708007"/>
                  </a:lnTo>
                  <a:lnTo>
                    <a:pt x="4507814" y="1673589"/>
                  </a:lnTo>
                  <a:lnTo>
                    <a:pt x="4532690" y="1637726"/>
                  </a:lnTo>
                  <a:lnTo>
                    <a:pt x="4555871" y="1600397"/>
                  </a:lnTo>
                  <a:lnTo>
                    <a:pt x="4577353" y="1561579"/>
                  </a:lnTo>
                  <a:lnTo>
                    <a:pt x="4597134" y="1521249"/>
                  </a:lnTo>
                  <a:lnTo>
                    <a:pt x="4615210" y="1479386"/>
                  </a:lnTo>
                  <a:lnTo>
                    <a:pt x="4631580" y="1435966"/>
                  </a:lnTo>
                  <a:lnTo>
                    <a:pt x="4646239" y="1390967"/>
                  </a:lnTo>
                  <a:lnTo>
                    <a:pt x="4659184" y="1344367"/>
                  </a:lnTo>
                  <a:lnTo>
                    <a:pt x="4670413" y="1296143"/>
                  </a:lnTo>
                  <a:lnTo>
                    <a:pt x="4679923" y="1246273"/>
                  </a:lnTo>
                  <a:lnTo>
                    <a:pt x="4687711" y="1194735"/>
                  </a:lnTo>
                  <a:lnTo>
                    <a:pt x="4693773" y="1141505"/>
                  </a:lnTo>
                  <a:lnTo>
                    <a:pt x="4698107" y="1086563"/>
                  </a:lnTo>
                  <a:lnTo>
                    <a:pt x="4700709" y="1029884"/>
                  </a:lnTo>
                  <a:lnTo>
                    <a:pt x="4701578" y="971448"/>
                  </a:lnTo>
                  <a:lnTo>
                    <a:pt x="4701578" y="0"/>
                  </a:lnTo>
                  <a:close/>
                </a:path>
              </a:pathLst>
            </a:custGeom>
            <a:solidFill>
              <a:srgbClr val="FFFFFF"/>
            </a:solidFill>
          </p:spPr>
          <p:txBody>
            <a:bodyPr wrap="square" lIns="0" tIns="0" rIns="0" bIns="0" rtlCol="0"/>
            <a:lstStyle/>
            <a:p>
              <a:endParaRPr/>
            </a:p>
          </p:txBody>
        </p:sp>
        <p:sp>
          <p:nvSpPr>
            <p:cNvPr id="10" name="object 10"/>
            <p:cNvSpPr/>
            <p:nvPr/>
          </p:nvSpPr>
          <p:spPr>
            <a:xfrm>
              <a:off x="2346091" y="342899"/>
              <a:ext cx="2487295" cy="2018030"/>
            </a:xfrm>
            <a:custGeom>
              <a:avLst/>
              <a:gdLst/>
              <a:ahLst/>
              <a:cxnLst/>
              <a:rect l="l" t="t" r="r" b="b"/>
              <a:pathLst>
                <a:path w="2487295" h="2018030">
                  <a:moveTo>
                    <a:pt x="2486846" y="0"/>
                  </a:moveTo>
                  <a:lnTo>
                    <a:pt x="2442041" y="0"/>
                  </a:lnTo>
                  <a:lnTo>
                    <a:pt x="2442041" y="443292"/>
                  </a:lnTo>
                  <a:lnTo>
                    <a:pt x="2441182" y="500989"/>
                  </a:lnTo>
                  <a:lnTo>
                    <a:pt x="2438599" y="557045"/>
                  </a:lnTo>
                  <a:lnTo>
                    <a:pt x="2434282" y="611473"/>
                  </a:lnTo>
                  <a:lnTo>
                    <a:pt x="2428222" y="664288"/>
                  </a:lnTo>
                  <a:lnTo>
                    <a:pt x="2420410" y="715506"/>
                  </a:lnTo>
                  <a:lnTo>
                    <a:pt x="2410837" y="765139"/>
                  </a:lnTo>
                  <a:lnTo>
                    <a:pt x="2399492" y="813204"/>
                  </a:lnTo>
                  <a:lnTo>
                    <a:pt x="2386367" y="859715"/>
                  </a:lnTo>
                  <a:lnTo>
                    <a:pt x="2371453" y="904686"/>
                  </a:lnTo>
                  <a:lnTo>
                    <a:pt x="2354739" y="948132"/>
                  </a:lnTo>
                  <a:lnTo>
                    <a:pt x="2336217" y="990067"/>
                  </a:lnTo>
                  <a:lnTo>
                    <a:pt x="2315878" y="1030506"/>
                  </a:lnTo>
                  <a:lnTo>
                    <a:pt x="2293711" y="1069464"/>
                  </a:lnTo>
                  <a:lnTo>
                    <a:pt x="2269708" y="1106955"/>
                  </a:lnTo>
                  <a:lnTo>
                    <a:pt x="2243859" y="1142994"/>
                  </a:lnTo>
                  <a:lnTo>
                    <a:pt x="2216156" y="1177595"/>
                  </a:lnTo>
                  <a:lnTo>
                    <a:pt x="2186587" y="1210773"/>
                  </a:lnTo>
                  <a:lnTo>
                    <a:pt x="2155145" y="1242543"/>
                  </a:lnTo>
                  <a:lnTo>
                    <a:pt x="2121820" y="1272918"/>
                  </a:lnTo>
                  <a:lnTo>
                    <a:pt x="2086602" y="1301915"/>
                  </a:lnTo>
                  <a:lnTo>
                    <a:pt x="2049482" y="1329547"/>
                  </a:lnTo>
                  <a:lnTo>
                    <a:pt x="2010451" y="1355829"/>
                  </a:lnTo>
                  <a:lnTo>
                    <a:pt x="1969500" y="1380775"/>
                  </a:lnTo>
                  <a:lnTo>
                    <a:pt x="1926619" y="1404400"/>
                  </a:lnTo>
                  <a:lnTo>
                    <a:pt x="1881798" y="1426719"/>
                  </a:lnTo>
                  <a:lnTo>
                    <a:pt x="1835029" y="1447746"/>
                  </a:lnTo>
                  <a:lnTo>
                    <a:pt x="1786302" y="1467496"/>
                  </a:lnTo>
                  <a:lnTo>
                    <a:pt x="1742404" y="1484332"/>
                  </a:lnTo>
                  <a:lnTo>
                    <a:pt x="1565292" y="1550349"/>
                  </a:lnTo>
                  <a:lnTo>
                    <a:pt x="1385818" y="1614233"/>
                  </a:lnTo>
                  <a:lnTo>
                    <a:pt x="1204076" y="1675966"/>
                  </a:lnTo>
                  <a:lnTo>
                    <a:pt x="973851" y="1750084"/>
                  </a:lnTo>
                  <a:lnTo>
                    <a:pt x="740414" y="1820784"/>
                  </a:lnTo>
                  <a:lnTo>
                    <a:pt x="503946" y="1888033"/>
                  </a:lnTo>
                  <a:lnTo>
                    <a:pt x="264633" y="1951799"/>
                  </a:lnTo>
                  <a:lnTo>
                    <a:pt x="0" y="2017458"/>
                  </a:lnTo>
                  <a:lnTo>
                    <a:pt x="188104" y="2017458"/>
                  </a:lnTo>
                  <a:lnTo>
                    <a:pt x="420603" y="1957078"/>
                  </a:lnTo>
                  <a:lnTo>
                    <a:pt x="658919" y="1891022"/>
                  </a:lnTo>
                  <a:lnTo>
                    <a:pt x="894274" y="1821491"/>
                  </a:lnTo>
                  <a:lnTo>
                    <a:pt x="1126483" y="1748519"/>
                  </a:lnTo>
                  <a:lnTo>
                    <a:pt x="1355362" y="1672138"/>
                  </a:lnTo>
                  <a:lnTo>
                    <a:pt x="1535943" y="1608601"/>
                  </a:lnTo>
                  <a:lnTo>
                    <a:pt x="1714182" y="1542919"/>
                  </a:lnTo>
                  <a:lnTo>
                    <a:pt x="1802393" y="1509279"/>
                  </a:lnTo>
                  <a:lnTo>
                    <a:pt x="1849810" y="1490134"/>
                  </a:lnTo>
                  <a:lnTo>
                    <a:pt x="1895455" y="1469841"/>
                  </a:lnTo>
                  <a:lnTo>
                    <a:pt x="1939336" y="1448387"/>
                  </a:lnTo>
                  <a:lnTo>
                    <a:pt x="1981461" y="1425762"/>
                  </a:lnTo>
                  <a:lnTo>
                    <a:pt x="2021838" y="1401952"/>
                  </a:lnTo>
                  <a:lnTo>
                    <a:pt x="2060474" y="1376945"/>
                  </a:lnTo>
                  <a:lnTo>
                    <a:pt x="2097378" y="1350729"/>
                  </a:lnTo>
                  <a:lnTo>
                    <a:pt x="2132558" y="1323292"/>
                  </a:lnTo>
                  <a:lnTo>
                    <a:pt x="2166020" y="1294622"/>
                  </a:lnTo>
                  <a:lnTo>
                    <a:pt x="2197774" y="1264705"/>
                  </a:lnTo>
                  <a:lnTo>
                    <a:pt x="2227826" y="1233531"/>
                  </a:lnTo>
                  <a:lnTo>
                    <a:pt x="2256185" y="1201086"/>
                  </a:lnTo>
                  <a:lnTo>
                    <a:pt x="2282859" y="1167359"/>
                  </a:lnTo>
                  <a:lnTo>
                    <a:pt x="2307856" y="1132337"/>
                  </a:lnTo>
                  <a:lnTo>
                    <a:pt x="2331182" y="1096008"/>
                  </a:lnTo>
                  <a:lnTo>
                    <a:pt x="2352847" y="1058359"/>
                  </a:lnTo>
                  <a:lnTo>
                    <a:pt x="2372858" y="1019379"/>
                  </a:lnTo>
                  <a:lnTo>
                    <a:pt x="2391223" y="979055"/>
                  </a:lnTo>
                  <a:lnTo>
                    <a:pt x="2407950" y="937375"/>
                  </a:lnTo>
                  <a:lnTo>
                    <a:pt x="2423046" y="894326"/>
                  </a:lnTo>
                  <a:lnTo>
                    <a:pt x="2436520" y="849897"/>
                  </a:lnTo>
                  <a:lnTo>
                    <a:pt x="2448380" y="804076"/>
                  </a:lnTo>
                  <a:lnTo>
                    <a:pt x="2458632" y="756848"/>
                  </a:lnTo>
                  <a:lnTo>
                    <a:pt x="2467286" y="708204"/>
                  </a:lnTo>
                  <a:lnTo>
                    <a:pt x="2474349" y="658130"/>
                  </a:lnTo>
                  <a:lnTo>
                    <a:pt x="2479828" y="606614"/>
                  </a:lnTo>
                  <a:lnTo>
                    <a:pt x="2483732" y="553644"/>
                  </a:lnTo>
                  <a:lnTo>
                    <a:pt x="2486069" y="499207"/>
                  </a:lnTo>
                  <a:lnTo>
                    <a:pt x="2486846" y="443292"/>
                  </a:lnTo>
                  <a:lnTo>
                    <a:pt x="2486846" y="0"/>
                  </a:lnTo>
                  <a:close/>
                </a:path>
              </a:pathLst>
            </a:custGeom>
            <a:solidFill>
              <a:srgbClr val="C9C1B8"/>
            </a:solidFill>
          </p:spPr>
          <p:txBody>
            <a:bodyPr wrap="square" lIns="0" tIns="0" rIns="0" bIns="0" rtlCol="0"/>
            <a:lstStyle/>
            <a:p>
              <a:endParaRPr/>
            </a:p>
          </p:txBody>
        </p:sp>
        <p:sp>
          <p:nvSpPr>
            <p:cNvPr id="11" name="object 11"/>
            <p:cNvSpPr/>
            <p:nvPr/>
          </p:nvSpPr>
          <p:spPr>
            <a:xfrm>
              <a:off x="3983038" y="342899"/>
              <a:ext cx="607695" cy="2018030"/>
            </a:xfrm>
            <a:custGeom>
              <a:avLst/>
              <a:gdLst/>
              <a:ahLst/>
              <a:cxnLst/>
              <a:rect l="l" t="t" r="r" b="b"/>
              <a:pathLst>
                <a:path w="607695" h="2018030">
                  <a:moveTo>
                    <a:pt x="607321" y="0"/>
                  </a:moveTo>
                  <a:lnTo>
                    <a:pt x="579737" y="0"/>
                  </a:lnTo>
                  <a:lnTo>
                    <a:pt x="579737" y="1019643"/>
                  </a:lnTo>
                  <a:lnTo>
                    <a:pt x="578932" y="1075734"/>
                  </a:lnTo>
                  <a:lnTo>
                    <a:pt x="576510" y="1130287"/>
                  </a:lnTo>
                  <a:lnTo>
                    <a:pt x="572463" y="1183314"/>
                  </a:lnTo>
                  <a:lnTo>
                    <a:pt x="566783" y="1234829"/>
                  </a:lnTo>
                  <a:lnTo>
                    <a:pt x="559461" y="1284846"/>
                  </a:lnTo>
                  <a:lnTo>
                    <a:pt x="550489" y="1333376"/>
                  </a:lnTo>
                  <a:lnTo>
                    <a:pt x="539858" y="1380435"/>
                  </a:lnTo>
                  <a:lnTo>
                    <a:pt x="527561" y="1426034"/>
                  </a:lnTo>
                  <a:lnTo>
                    <a:pt x="513587" y="1470188"/>
                  </a:lnTo>
                  <a:lnTo>
                    <a:pt x="497930" y="1512908"/>
                  </a:lnTo>
                  <a:lnTo>
                    <a:pt x="480580" y="1554209"/>
                  </a:lnTo>
                  <a:lnTo>
                    <a:pt x="461529" y="1594103"/>
                  </a:lnTo>
                  <a:lnTo>
                    <a:pt x="440768" y="1632604"/>
                  </a:lnTo>
                  <a:lnTo>
                    <a:pt x="418290" y="1669725"/>
                  </a:lnTo>
                  <a:lnTo>
                    <a:pt x="394085" y="1705479"/>
                  </a:lnTo>
                  <a:lnTo>
                    <a:pt x="368146" y="1739879"/>
                  </a:lnTo>
                  <a:lnTo>
                    <a:pt x="340463" y="1772938"/>
                  </a:lnTo>
                  <a:lnTo>
                    <a:pt x="311029" y="1804671"/>
                  </a:lnTo>
                  <a:lnTo>
                    <a:pt x="279835" y="1835089"/>
                  </a:lnTo>
                  <a:lnTo>
                    <a:pt x="246872" y="1864206"/>
                  </a:lnTo>
                  <a:lnTo>
                    <a:pt x="212132" y="1892035"/>
                  </a:lnTo>
                  <a:lnTo>
                    <a:pt x="175607" y="1918589"/>
                  </a:lnTo>
                  <a:lnTo>
                    <a:pt x="137287" y="1943882"/>
                  </a:lnTo>
                  <a:lnTo>
                    <a:pt x="97166" y="1967927"/>
                  </a:lnTo>
                  <a:lnTo>
                    <a:pt x="55233" y="1990737"/>
                  </a:lnTo>
                  <a:lnTo>
                    <a:pt x="11481" y="2012324"/>
                  </a:lnTo>
                  <a:lnTo>
                    <a:pt x="0" y="2017458"/>
                  </a:lnTo>
                  <a:lnTo>
                    <a:pt x="63494" y="2017458"/>
                  </a:lnTo>
                  <a:lnTo>
                    <a:pt x="111846" y="1991443"/>
                  </a:lnTo>
                  <a:lnTo>
                    <a:pt x="153040" y="1966778"/>
                  </a:lnTo>
                  <a:lnTo>
                    <a:pt x="192383" y="1940836"/>
                  </a:lnTo>
                  <a:lnTo>
                    <a:pt x="229885" y="1913603"/>
                  </a:lnTo>
                  <a:lnTo>
                    <a:pt x="265554" y="1885067"/>
                  </a:lnTo>
                  <a:lnTo>
                    <a:pt x="299398" y="1855212"/>
                  </a:lnTo>
                  <a:lnTo>
                    <a:pt x="331426" y="1824027"/>
                  </a:lnTo>
                  <a:lnTo>
                    <a:pt x="361647" y="1791497"/>
                  </a:lnTo>
                  <a:lnTo>
                    <a:pt x="390070" y="1757608"/>
                  </a:lnTo>
                  <a:lnTo>
                    <a:pt x="416703" y="1722348"/>
                  </a:lnTo>
                  <a:lnTo>
                    <a:pt x="441555" y="1685703"/>
                  </a:lnTo>
                  <a:lnTo>
                    <a:pt x="464634" y="1647659"/>
                  </a:lnTo>
                  <a:lnTo>
                    <a:pt x="485950" y="1608203"/>
                  </a:lnTo>
                  <a:lnTo>
                    <a:pt x="505510" y="1567320"/>
                  </a:lnTo>
                  <a:lnTo>
                    <a:pt x="523325" y="1524999"/>
                  </a:lnTo>
                  <a:lnTo>
                    <a:pt x="539401" y="1481224"/>
                  </a:lnTo>
                  <a:lnTo>
                    <a:pt x="553748" y="1435984"/>
                  </a:lnTo>
                  <a:lnTo>
                    <a:pt x="566375" y="1389263"/>
                  </a:lnTo>
                  <a:lnTo>
                    <a:pt x="577291" y="1341049"/>
                  </a:lnTo>
                  <a:lnTo>
                    <a:pt x="586503" y="1291328"/>
                  </a:lnTo>
                  <a:lnTo>
                    <a:pt x="594021" y="1240086"/>
                  </a:lnTo>
                  <a:lnTo>
                    <a:pt x="599853" y="1187310"/>
                  </a:lnTo>
                  <a:lnTo>
                    <a:pt x="604008" y="1132987"/>
                  </a:lnTo>
                  <a:lnTo>
                    <a:pt x="606495" y="1077102"/>
                  </a:lnTo>
                  <a:lnTo>
                    <a:pt x="607321" y="1019643"/>
                  </a:lnTo>
                  <a:lnTo>
                    <a:pt x="607321" y="0"/>
                  </a:lnTo>
                  <a:close/>
                </a:path>
              </a:pathLst>
            </a:custGeom>
            <a:solidFill>
              <a:srgbClr val="FFDA81"/>
            </a:solidFill>
          </p:spPr>
          <p:txBody>
            <a:bodyPr wrap="square" lIns="0" tIns="0" rIns="0" bIns="0" rtlCol="0"/>
            <a:lstStyle/>
            <a:p>
              <a:endParaRPr/>
            </a:p>
          </p:txBody>
        </p:sp>
        <p:sp>
          <p:nvSpPr>
            <p:cNvPr id="12" name="object 12"/>
            <p:cNvSpPr/>
            <p:nvPr/>
          </p:nvSpPr>
          <p:spPr>
            <a:xfrm>
              <a:off x="4786398" y="342899"/>
              <a:ext cx="520065" cy="2018030"/>
            </a:xfrm>
            <a:custGeom>
              <a:avLst/>
              <a:gdLst/>
              <a:ahLst/>
              <a:cxnLst/>
              <a:rect l="l" t="t" r="r" b="b"/>
              <a:pathLst>
                <a:path w="520064" h="2018030">
                  <a:moveTo>
                    <a:pt x="519624" y="0"/>
                  </a:moveTo>
                  <a:lnTo>
                    <a:pt x="464493" y="0"/>
                  </a:lnTo>
                  <a:lnTo>
                    <a:pt x="464493" y="1011515"/>
                  </a:lnTo>
                  <a:lnTo>
                    <a:pt x="463767" y="1067611"/>
                  </a:lnTo>
                  <a:lnTo>
                    <a:pt x="461585" y="1122317"/>
                  </a:lnTo>
                  <a:lnTo>
                    <a:pt x="457940" y="1175644"/>
                  </a:lnTo>
                  <a:lnTo>
                    <a:pt x="452826" y="1227604"/>
                  </a:lnTo>
                  <a:lnTo>
                    <a:pt x="446234" y="1278206"/>
                  </a:lnTo>
                  <a:lnTo>
                    <a:pt x="438159" y="1327462"/>
                  </a:lnTo>
                  <a:lnTo>
                    <a:pt x="428594" y="1375382"/>
                  </a:lnTo>
                  <a:lnTo>
                    <a:pt x="417531" y="1421977"/>
                  </a:lnTo>
                  <a:lnTo>
                    <a:pt x="404963" y="1467258"/>
                  </a:lnTo>
                  <a:lnTo>
                    <a:pt x="390885" y="1511236"/>
                  </a:lnTo>
                  <a:lnTo>
                    <a:pt x="375289" y="1553921"/>
                  </a:lnTo>
                  <a:lnTo>
                    <a:pt x="358168" y="1595323"/>
                  </a:lnTo>
                  <a:lnTo>
                    <a:pt x="339515" y="1635455"/>
                  </a:lnTo>
                  <a:lnTo>
                    <a:pt x="319323" y="1674325"/>
                  </a:lnTo>
                  <a:lnTo>
                    <a:pt x="297586" y="1711946"/>
                  </a:lnTo>
                  <a:lnTo>
                    <a:pt x="274296" y="1748328"/>
                  </a:lnTo>
                  <a:lnTo>
                    <a:pt x="249448" y="1783481"/>
                  </a:lnTo>
                  <a:lnTo>
                    <a:pt x="223033" y="1817416"/>
                  </a:lnTo>
                  <a:lnTo>
                    <a:pt x="195045" y="1850145"/>
                  </a:lnTo>
                  <a:lnTo>
                    <a:pt x="165477" y="1881677"/>
                  </a:lnTo>
                  <a:lnTo>
                    <a:pt x="134322" y="1912024"/>
                  </a:lnTo>
                  <a:lnTo>
                    <a:pt x="101574" y="1941196"/>
                  </a:lnTo>
                  <a:lnTo>
                    <a:pt x="67225" y="1969204"/>
                  </a:lnTo>
                  <a:lnTo>
                    <a:pt x="31269" y="1996059"/>
                  </a:lnTo>
                  <a:lnTo>
                    <a:pt x="0" y="2017458"/>
                  </a:lnTo>
                  <a:lnTo>
                    <a:pt x="96018" y="2017458"/>
                  </a:lnTo>
                  <a:lnTo>
                    <a:pt x="129203" y="1991080"/>
                  </a:lnTo>
                  <a:lnTo>
                    <a:pt x="162943" y="1961873"/>
                  </a:lnTo>
                  <a:lnTo>
                    <a:pt x="195113" y="1931521"/>
                  </a:lnTo>
                  <a:lnTo>
                    <a:pt x="225720" y="1900013"/>
                  </a:lnTo>
                  <a:lnTo>
                    <a:pt x="254769" y="1867340"/>
                  </a:lnTo>
                  <a:lnTo>
                    <a:pt x="282269" y="1833491"/>
                  </a:lnTo>
                  <a:lnTo>
                    <a:pt x="308225" y="1798456"/>
                  </a:lnTo>
                  <a:lnTo>
                    <a:pt x="332643" y="1762225"/>
                  </a:lnTo>
                  <a:lnTo>
                    <a:pt x="355531" y="1724788"/>
                  </a:lnTo>
                  <a:lnTo>
                    <a:pt x="376895" y="1686134"/>
                  </a:lnTo>
                  <a:lnTo>
                    <a:pt x="396741" y="1646253"/>
                  </a:lnTo>
                  <a:lnTo>
                    <a:pt x="415076" y="1605135"/>
                  </a:lnTo>
                  <a:lnTo>
                    <a:pt x="431907" y="1562770"/>
                  </a:lnTo>
                  <a:lnTo>
                    <a:pt x="447239" y="1519147"/>
                  </a:lnTo>
                  <a:lnTo>
                    <a:pt x="461081" y="1474257"/>
                  </a:lnTo>
                  <a:lnTo>
                    <a:pt x="473437" y="1428089"/>
                  </a:lnTo>
                  <a:lnTo>
                    <a:pt x="484316" y="1380632"/>
                  </a:lnTo>
                  <a:lnTo>
                    <a:pt x="493722" y="1331878"/>
                  </a:lnTo>
                  <a:lnTo>
                    <a:pt x="501664" y="1281815"/>
                  </a:lnTo>
                  <a:lnTo>
                    <a:pt x="508147" y="1230433"/>
                  </a:lnTo>
                  <a:lnTo>
                    <a:pt x="513178" y="1177723"/>
                  </a:lnTo>
                  <a:lnTo>
                    <a:pt x="516763" y="1123673"/>
                  </a:lnTo>
                  <a:lnTo>
                    <a:pt x="518910" y="1068274"/>
                  </a:lnTo>
                  <a:lnTo>
                    <a:pt x="519624" y="1011515"/>
                  </a:lnTo>
                  <a:lnTo>
                    <a:pt x="519624" y="0"/>
                  </a:lnTo>
                  <a:close/>
                </a:path>
              </a:pathLst>
            </a:custGeom>
            <a:solidFill>
              <a:srgbClr val="D9D2CA"/>
            </a:solidFill>
          </p:spPr>
          <p:txBody>
            <a:bodyPr wrap="square" lIns="0" tIns="0" rIns="0" bIns="0" rtlCol="0"/>
            <a:lstStyle/>
            <a:p>
              <a:endParaRPr/>
            </a:p>
          </p:txBody>
        </p:sp>
        <p:sp>
          <p:nvSpPr>
            <p:cNvPr id="13" name="object 13"/>
            <p:cNvSpPr/>
            <p:nvPr/>
          </p:nvSpPr>
          <p:spPr>
            <a:xfrm>
              <a:off x="3348227" y="342899"/>
              <a:ext cx="1737995" cy="2018030"/>
            </a:xfrm>
            <a:custGeom>
              <a:avLst/>
              <a:gdLst/>
              <a:ahLst/>
              <a:cxnLst/>
              <a:rect l="l" t="t" r="r" b="b"/>
              <a:pathLst>
                <a:path w="1737995" h="2018030">
                  <a:moveTo>
                    <a:pt x="1737603" y="0"/>
                  </a:moveTo>
                  <a:lnTo>
                    <a:pt x="1654926" y="0"/>
                  </a:lnTo>
                  <a:lnTo>
                    <a:pt x="1654926" y="667930"/>
                  </a:lnTo>
                  <a:lnTo>
                    <a:pt x="1654079" y="724750"/>
                  </a:lnTo>
                  <a:lnTo>
                    <a:pt x="1651524" y="780070"/>
                  </a:lnTo>
                  <a:lnTo>
                    <a:pt x="1647311" y="833271"/>
                  </a:lnTo>
                  <a:lnTo>
                    <a:pt x="1641363" y="885193"/>
                  </a:lnTo>
                  <a:lnTo>
                    <a:pt x="1633695" y="935542"/>
                  </a:lnTo>
                  <a:lnTo>
                    <a:pt x="1624299" y="984333"/>
                  </a:lnTo>
                  <a:lnTo>
                    <a:pt x="1613164" y="1031581"/>
                  </a:lnTo>
                  <a:lnTo>
                    <a:pt x="1600281" y="1077299"/>
                  </a:lnTo>
                  <a:lnTo>
                    <a:pt x="1585642" y="1121503"/>
                  </a:lnTo>
                  <a:lnTo>
                    <a:pt x="1569238" y="1164206"/>
                  </a:lnTo>
                  <a:lnTo>
                    <a:pt x="1551058" y="1205422"/>
                  </a:lnTo>
                  <a:lnTo>
                    <a:pt x="1531094" y="1245167"/>
                  </a:lnTo>
                  <a:lnTo>
                    <a:pt x="1509337" y="1283454"/>
                  </a:lnTo>
                  <a:lnTo>
                    <a:pt x="1485777" y="1320297"/>
                  </a:lnTo>
                  <a:lnTo>
                    <a:pt x="1460406" y="1355712"/>
                  </a:lnTo>
                  <a:lnTo>
                    <a:pt x="1433214" y="1389712"/>
                  </a:lnTo>
                  <a:lnTo>
                    <a:pt x="1404192" y="1422312"/>
                  </a:lnTo>
                  <a:lnTo>
                    <a:pt x="1373331" y="1453525"/>
                  </a:lnTo>
                  <a:lnTo>
                    <a:pt x="1340621" y="1483367"/>
                  </a:lnTo>
                  <a:lnTo>
                    <a:pt x="1306054" y="1511852"/>
                  </a:lnTo>
                  <a:lnTo>
                    <a:pt x="1269620" y="1538994"/>
                  </a:lnTo>
                  <a:lnTo>
                    <a:pt x="1231311" y="1564807"/>
                  </a:lnTo>
                  <a:lnTo>
                    <a:pt x="1191116" y="1589305"/>
                  </a:lnTo>
                  <a:lnTo>
                    <a:pt x="1149027" y="1612504"/>
                  </a:lnTo>
                  <a:lnTo>
                    <a:pt x="1105035" y="1634417"/>
                  </a:lnTo>
                  <a:lnTo>
                    <a:pt x="1059130" y="1655058"/>
                  </a:lnTo>
                  <a:lnTo>
                    <a:pt x="1011303" y="1674443"/>
                  </a:lnTo>
                  <a:lnTo>
                    <a:pt x="967460" y="1691258"/>
                  </a:lnTo>
                  <a:lnTo>
                    <a:pt x="790568" y="1757193"/>
                  </a:lnTo>
                  <a:lnTo>
                    <a:pt x="611317" y="1820998"/>
                  </a:lnTo>
                  <a:lnTo>
                    <a:pt x="429800" y="1882655"/>
                  </a:lnTo>
                  <a:lnTo>
                    <a:pt x="199859" y="1956680"/>
                  </a:lnTo>
                  <a:lnTo>
                    <a:pt x="0" y="2017458"/>
                  </a:lnTo>
                  <a:lnTo>
                    <a:pt x="282074" y="2017458"/>
                  </a:lnTo>
                  <a:lnTo>
                    <a:pt x="502176" y="1945656"/>
                  </a:lnTo>
                  <a:lnTo>
                    <a:pt x="684121" y="1883119"/>
                  </a:lnTo>
                  <a:lnTo>
                    <a:pt x="863767" y="1818426"/>
                  </a:lnTo>
                  <a:lnTo>
                    <a:pt x="1041021" y="1751595"/>
                  </a:lnTo>
                  <a:lnTo>
                    <a:pt x="1089280" y="1732111"/>
                  </a:lnTo>
                  <a:lnTo>
                    <a:pt x="1135736" y="1711462"/>
                  </a:lnTo>
                  <a:lnTo>
                    <a:pt x="1180396" y="1689635"/>
                  </a:lnTo>
                  <a:lnTo>
                    <a:pt x="1223268" y="1666618"/>
                  </a:lnTo>
                  <a:lnTo>
                    <a:pt x="1264362" y="1642397"/>
                  </a:lnTo>
                  <a:lnTo>
                    <a:pt x="1303683" y="1616962"/>
                  </a:lnTo>
                  <a:lnTo>
                    <a:pt x="1341242" y="1590300"/>
                  </a:lnTo>
                  <a:lnTo>
                    <a:pt x="1377045" y="1562397"/>
                  </a:lnTo>
                  <a:lnTo>
                    <a:pt x="1411100" y="1533241"/>
                  </a:lnTo>
                  <a:lnTo>
                    <a:pt x="1443417" y="1502821"/>
                  </a:lnTo>
                  <a:lnTo>
                    <a:pt x="1474001" y="1471123"/>
                  </a:lnTo>
                  <a:lnTo>
                    <a:pt x="1502863" y="1438136"/>
                  </a:lnTo>
                  <a:lnTo>
                    <a:pt x="1530009" y="1403846"/>
                  </a:lnTo>
                  <a:lnTo>
                    <a:pt x="1555448" y="1368241"/>
                  </a:lnTo>
                  <a:lnTo>
                    <a:pt x="1579188" y="1331309"/>
                  </a:lnTo>
                  <a:lnTo>
                    <a:pt x="1601236" y="1293038"/>
                  </a:lnTo>
                  <a:lnTo>
                    <a:pt x="1621601" y="1253414"/>
                  </a:lnTo>
                  <a:lnTo>
                    <a:pt x="1640291" y="1212426"/>
                  </a:lnTo>
                  <a:lnTo>
                    <a:pt x="1657313" y="1170060"/>
                  </a:lnTo>
                  <a:lnTo>
                    <a:pt x="1672677" y="1126305"/>
                  </a:lnTo>
                  <a:lnTo>
                    <a:pt x="1686389" y="1081149"/>
                  </a:lnTo>
                  <a:lnTo>
                    <a:pt x="1698458" y="1034577"/>
                  </a:lnTo>
                  <a:lnTo>
                    <a:pt x="1708891" y="986579"/>
                  </a:lnTo>
                  <a:lnTo>
                    <a:pt x="1717698" y="937142"/>
                  </a:lnTo>
                  <a:lnTo>
                    <a:pt x="1724885" y="886253"/>
                  </a:lnTo>
                  <a:lnTo>
                    <a:pt x="1730461" y="833900"/>
                  </a:lnTo>
                  <a:lnTo>
                    <a:pt x="1734448" y="779763"/>
                  </a:lnTo>
                  <a:lnTo>
                    <a:pt x="1736814" y="724654"/>
                  </a:lnTo>
                  <a:lnTo>
                    <a:pt x="1737603" y="667930"/>
                  </a:lnTo>
                  <a:lnTo>
                    <a:pt x="1737603" y="0"/>
                  </a:lnTo>
                  <a:close/>
                </a:path>
              </a:pathLst>
            </a:custGeom>
            <a:solidFill>
              <a:srgbClr val="97C6D5"/>
            </a:solidFill>
          </p:spPr>
          <p:txBody>
            <a:bodyPr wrap="square" lIns="0" tIns="0" rIns="0" bIns="0" rtlCol="0"/>
            <a:lstStyle/>
            <a:p>
              <a:endParaRPr/>
            </a:p>
          </p:txBody>
        </p:sp>
        <p:sp>
          <p:nvSpPr>
            <p:cNvPr id="14" name="object 14"/>
            <p:cNvSpPr/>
            <p:nvPr/>
          </p:nvSpPr>
          <p:spPr>
            <a:xfrm>
              <a:off x="342900" y="2359151"/>
              <a:ext cx="7086600" cy="228600"/>
            </a:xfrm>
            <a:custGeom>
              <a:avLst/>
              <a:gdLst/>
              <a:ahLst/>
              <a:cxnLst/>
              <a:rect l="l" t="t" r="r" b="b"/>
              <a:pathLst>
                <a:path w="7086600" h="228600">
                  <a:moveTo>
                    <a:pt x="7086600" y="0"/>
                  </a:moveTo>
                  <a:lnTo>
                    <a:pt x="0" y="0"/>
                  </a:lnTo>
                  <a:lnTo>
                    <a:pt x="0" y="228600"/>
                  </a:lnTo>
                  <a:lnTo>
                    <a:pt x="7086600" y="228600"/>
                  </a:lnTo>
                  <a:lnTo>
                    <a:pt x="7086600" y="0"/>
                  </a:lnTo>
                  <a:close/>
                </a:path>
              </a:pathLst>
            </a:custGeom>
            <a:solidFill>
              <a:srgbClr val="00427A"/>
            </a:solidFill>
          </p:spPr>
          <p:txBody>
            <a:bodyPr wrap="square" lIns="0" tIns="0" rIns="0" bIns="0" rtlCol="0"/>
            <a:lstStyle/>
            <a:p>
              <a:endParaRPr/>
            </a:p>
          </p:txBody>
        </p:sp>
        <p:pic>
          <p:nvPicPr>
            <p:cNvPr id="15" name="object 15"/>
            <p:cNvPicPr/>
            <p:nvPr/>
          </p:nvPicPr>
          <p:blipFill>
            <a:blip r:embed="rId2" cstate="print"/>
            <a:stretch>
              <a:fillRect/>
            </a:stretch>
          </p:blipFill>
          <p:spPr>
            <a:xfrm>
              <a:off x="5559159" y="1650498"/>
              <a:ext cx="510645" cy="563257"/>
            </a:xfrm>
            <a:prstGeom prst="rect">
              <a:avLst/>
            </a:prstGeom>
          </p:spPr>
        </p:pic>
        <p:pic>
          <p:nvPicPr>
            <p:cNvPr id="16" name="object 16"/>
            <p:cNvPicPr/>
            <p:nvPr/>
          </p:nvPicPr>
          <p:blipFill>
            <a:blip r:embed="rId3" cstate="print"/>
            <a:stretch>
              <a:fillRect/>
            </a:stretch>
          </p:blipFill>
          <p:spPr>
            <a:xfrm>
              <a:off x="6193518" y="1693289"/>
              <a:ext cx="314045" cy="109653"/>
            </a:xfrm>
            <a:prstGeom prst="rect">
              <a:avLst/>
            </a:prstGeom>
          </p:spPr>
        </p:pic>
        <p:sp>
          <p:nvSpPr>
            <p:cNvPr id="17" name="object 17"/>
            <p:cNvSpPr/>
            <p:nvPr/>
          </p:nvSpPr>
          <p:spPr>
            <a:xfrm>
              <a:off x="6532956" y="1679511"/>
              <a:ext cx="19685" cy="120650"/>
            </a:xfrm>
            <a:custGeom>
              <a:avLst/>
              <a:gdLst/>
              <a:ahLst/>
              <a:cxnLst/>
              <a:rect l="l" t="t" r="r" b="b"/>
              <a:pathLst>
                <a:path w="19684" h="120650">
                  <a:moveTo>
                    <a:pt x="19672" y="0"/>
                  </a:moveTo>
                  <a:lnTo>
                    <a:pt x="0" y="0"/>
                  </a:lnTo>
                  <a:lnTo>
                    <a:pt x="0" y="120484"/>
                  </a:lnTo>
                  <a:lnTo>
                    <a:pt x="19672" y="120484"/>
                  </a:lnTo>
                  <a:lnTo>
                    <a:pt x="19672" y="0"/>
                  </a:lnTo>
                  <a:close/>
                </a:path>
              </a:pathLst>
            </a:custGeom>
            <a:solidFill>
              <a:srgbClr val="0060A9"/>
            </a:solidFill>
          </p:spPr>
          <p:txBody>
            <a:bodyPr wrap="square" lIns="0" tIns="0" rIns="0" bIns="0" rtlCol="0"/>
            <a:lstStyle/>
            <a:p>
              <a:endParaRPr/>
            </a:p>
          </p:txBody>
        </p:sp>
        <p:pic>
          <p:nvPicPr>
            <p:cNvPr id="18" name="object 18"/>
            <p:cNvPicPr/>
            <p:nvPr/>
          </p:nvPicPr>
          <p:blipFill>
            <a:blip r:embed="rId4" cstate="print"/>
            <a:stretch>
              <a:fillRect/>
            </a:stretch>
          </p:blipFill>
          <p:spPr>
            <a:xfrm>
              <a:off x="6578326" y="1679510"/>
              <a:ext cx="134114" cy="122504"/>
            </a:xfrm>
            <a:prstGeom prst="rect">
              <a:avLst/>
            </a:prstGeom>
          </p:spPr>
        </p:pic>
        <p:pic>
          <p:nvPicPr>
            <p:cNvPr id="19" name="object 19"/>
            <p:cNvPicPr/>
            <p:nvPr/>
          </p:nvPicPr>
          <p:blipFill>
            <a:blip r:embed="rId5" cstate="print"/>
            <a:stretch>
              <a:fillRect/>
            </a:stretch>
          </p:blipFill>
          <p:spPr>
            <a:xfrm>
              <a:off x="6200025" y="1874866"/>
              <a:ext cx="216329" cy="109647"/>
            </a:xfrm>
            <a:prstGeom prst="rect">
              <a:avLst/>
            </a:prstGeom>
          </p:spPr>
        </p:pic>
        <p:pic>
          <p:nvPicPr>
            <p:cNvPr id="20" name="object 20"/>
            <p:cNvPicPr/>
            <p:nvPr/>
          </p:nvPicPr>
          <p:blipFill>
            <a:blip r:embed="rId6" cstate="print"/>
            <a:stretch>
              <a:fillRect/>
            </a:stretch>
          </p:blipFill>
          <p:spPr>
            <a:xfrm>
              <a:off x="6440201" y="1892526"/>
              <a:ext cx="350443" cy="135661"/>
            </a:xfrm>
            <a:prstGeom prst="rect">
              <a:avLst/>
            </a:prstGeom>
          </p:spPr>
        </p:pic>
        <p:pic>
          <p:nvPicPr>
            <p:cNvPr id="21" name="object 21"/>
            <p:cNvPicPr/>
            <p:nvPr/>
          </p:nvPicPr>
          <p:blipFill>
            <a:blip r:embed="rId7" cstate="print"/>
            <a:stretch>
              <a:fillRect/>
            </a:stretch>
          </p:blipFill>
          <p:spPr>
            <a:xfrm>
              <a:off x="6810697" y="1898869"/>
              <a:ext cx="111823" cy="82702"/>
            </a:xfrm>
            <a:prstGeom prst="rect">
              <a:avLst/>
            </a:prstGeom>
          </p:spPr>
        </p:pic>
        <p:pic>
          <p:nvPicPr>
            <p:cNvPr id="22" name="object 22"/>
            <p:cNvPicPr/>
            <p:nvPr/>
          </p:nvPicPr>
          <p:blipFill>
            <a:blip r:embed="rId8" cstate="print"/>
            <a:stretch>
              <a:fillRect/>
            </a:stretch>
          </p:blipFill>
          <p:spPr>
            <a:xfrm>
              <a:off x="6941859" y="1899187"/>
              <a:ext cx="76822" cy="85331"/>
            </a:xfrm>
            <a:prstGeom prst="rect">
              <a:avLst/>
            </a:prstGeom>
          </p:spPr>
        </p:pic>
        <p:pic>
          <p:nvPicPr>
            <p:cNvPr id="23" name="object 23"/>
            <p:cNvPicPr/>
            <p:nvPr/>
          </p:nvPicPr>
          <p:blipFill>
            <a:blip r:embed="rId9" cstate="print"/>
            <a:stretch>
              <a:fillRect/>
            </a:stretch>
          </p:blipFill>
          <p:spPr>
            <a:xfrm>
              <a:off x="7038742" y="1898717"/>
              <a:ext cx="70002" cy="82854"/>
            </a:xfrm>
            <a:prstGeom prst="rect">
              <a:avLst/>
            </a:prstGeom>
          </p:spPr>
        </p:pic>
        <p:sp>
          <p:nvSpPr>
            <p:cNvPr id="24" name="object 24"/>
            <p:cNvSpPr/>
            <p:nvPr/>
          </p:nvSpPr>
          <p:spPr>
            <a:xfrm>
              <a:off x="7131887" y="1873163"/>
              <a:ext cx="46355" cy="110489"/>
            </a:xfrm>
            <a:custGeom>
              <a:avLst/>
              <a:gdLst/>
              <a:ahLst/>
              <a:cxnLst/>
              <a:rect l="l" t="t" r="r" b="b"/>
              <a:pathLst>
                <a:path w="46354" h="110489">
                  <a:moveTo>
                    <a:pt x="19519" y="0"/>
                  </a:moveTo>
                  <a:lnTo>
                    <a:pt x="0" y="4800"/>
                  </a:lnTo>
                  <a:lnTo>
                    <a:pt x="0" y="96329"/>
                  </a:lnTo>
                  <a:lnTo>
                    <a:pt x="1549" y="101587"/>
                  </a:lnTo>
                  <a:lnTo>
                    <a:pt x="7899" y="108877"/>
                  </a:lnTo>
                  <a:lnTo>
                    <a:pt x="12852" y="110426"/>
                  </a:lnTo>
                  <a:lnTo>
                    <a:pt x="17970" y="110426"/>
                  </a:lnTo>
                  <a:lnTo>
                    <a:pt x="25356" y="109670"/>
                  </a:lnTo>
                  <a:lnTo>
                    <a:pt x="32813" y="107635"/>
                  </a:lnTo>
                  <a:lnTo>
                    <a:pt x="39894" y="104672"/>
                  </a:lnTo>
                  <a:lnTo>
                    <a:pt x="46151" y="101130"/>
                  </a:lnTo>
                  <a:lnTo>
                    <a:pt x="42430" y="91376"/>
                  </a:lnTo>
                  <a:lnTo>
                    <a:pt x="39027" y="92925"/>
                  </a:lnTo>
                  <a:lnTo>
                    <a:pt x="31597" y="95859"/>
                  </a:lnTo>
                  <a:lnTo>
                    <a:pt x="22618" y="95859"/>
                  </a:lnTo>
                  <a:lnTo>
                    <a:pt x="19519" y="93840"/>
                  </a:lnTo>
                  <a:lnTo>
                    <a:pt x="19519" y="39954"/>
                  </a:lnTo>
                  <a:lnTo>
                    <a:pt x="41503" y="39954"/>
                  </a:lnTo>
                  <a:lnTo>
                    <a:pt x="41503" y="28028"/>
                  </a:lnTo>
                  <a:lnTo>
                    <a:pt x="19519" y="28028"/>
                  </a:lnTo>
                  <a:lnTo>
                    <a:pt x="19519" y="0"/>
                  </a:lnTo>
                  <a:close/>
                </a:path>
              </a:pathLst>
            </a:custGeom>
            <a:solidFill>
              <a:srgbClr val="0060A9"/>
            </a:solidFill>
          </p:spPr>
          <p:txBody>
            <a:bodyPr wrap="square" lIns="0" tIns="0" rIns="0" bIns="0" rtlCol="0"/>
            <a:lstStyle/>
            <a:p>
              <a:endParaRPr/>
            </a:p>
          </p:txBody>
        </p:sp>
      </p:grpSp>
      <p:pic>
        <p:nvPicPr>
          <p:cNvPr id="28" name="Picture 27">
            <a:extLst>
              <a:ext uri="{FF2B5EF4-FFF2-40B4-BE49-F238E27FC236}">
                <a16:creationId xmlns:a16="http://schemas.microsoft.com/office/drawing/2014/main" id="{B5991077-229D-8B42-92C7-7EA7BD295C7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652" y="9338572"/>
            <a:ext cx="7772400" cy="914400"/>
          </a:xfrm>
          <a:prstGeom prst="rect">
            <a:avLst/>
          </a:prstGeom>
        </p:spPr>
      </p:pic>
      <p:sp>
        <p:nvSpPr>
          <p:cNvPr id="30" name="TextBox 29">
            <a:extLst>
              <a:ext uri="{FF2B5EF4-FFF2-40B4-BE49-F238E27FC236}">
                <a16:creationId xmlns:a16="http://schemas.microsoft.com/office/drawing/2014/main" id="{284C86C3-0102-8A4D-8341-9421F1AE8FDB}"/>
              </a:ext>
            </a:extLst>
          </p:cNvPr>
          <p:cNvSpPr txBox="1"/>
          <p:nvPr/>
        </p:nvSpPr>
        <p:spPr>
          <a:xfrm>
            <a:off x="6118814" y="9222066"/>
            <a:ext cx="2118855" cy="215444"/>
          </a:xfrm>
          <a:prstGeom prst="rect">
            <a:avLst/>
          </a:prstGeom>
          <a:noFill/>
        </p:spPr>
        <p:txBody>
          <a:bodyPr wrap="square" rtlCol="0">
            <a:spAutoFit/>
          </a:bodyPr>
          <a:lstStyle/>
          <a:p>
            <a:r>
              <a:rPr lang="en-US" sz="800" i="1" dirty="0">
                <a:solidFill>
                  <a:srgbClr val="231F20"/>
                </a:solidFill>
                <a:latin typeface="Arial" panose="020B0604020202020204" pitchFamily="34" charset="0"/>
                <a:cs typeface="Arial" panose="020B0604020202020204" pitchFamily="34" charset="0"/>
              </a:rPr>
              <a:t>Continued</a:t>
            </a:r>
            <a:r>
              <a:rPr lang="en-US" sz="800" i="1" spc="-5" dirty="0">
                <a:solidFill>
                  <a:srgbClr val="231F20"/>
                </a:solidFill>
                <a:latin typeface="Arial" panose="020B0604020202020204" pitchFamily="34" charset="0"/>
                <a:cs typeface="Arial" panose="020B0604020202020204" pitchFamily="34" charset="0"/>
              </a:rPr>
              <a:t> </a:t>
            </a:r>
            <a:r>
              <a:rPr lang="en-US" sz="800" i="1" dirty="0">
                <a:solidFill>
                  <a:srgbClr val="231F20"/>
                </a:solidFill>
                <a:latin typeface="Arial" panose="020B0604020202020204" pitchFamily="34" charset="0"/>
                <a:cs typeface="Arial" panose="020B0604020202020204" pitchFamily="34" charset="0"/>
              </a:rPr>
              <a:t>on page </a:t>
            </a:r>
            <a:r>
              <a:rPr lang="en-US" sz="800" i="1" spc="-50" dirty="0">
                <a:solidFill>
                  <a:srgbClr val="231F20"/>
                </a:solidFill>
                <a:latin typeface="Arial" panose="020B0604020202020204" pitchFamily="34" charset="0"/>
                <a:cs typeface="Arial" panose="020B0604020202020204" pitchFamily="34" charset="0"/>
              </a:rPr>
              <a:t>2</a:t>
            </a:r>
            <a:endParaRPr lang="en-US" sz="900" i="1" dirty="0">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14D657A6-6281-7940-AC2B-E3E5B60925CA}"/>
              </a:ext>
            </a:extLst>
          </p:cNvPr>
          <p:cNvSpPr txBox="1"/>
          <p:nvPr/>
        </p:nvSpPr>
        <p:spPr>
          <a:xfrm>
            <a:off x="685800" y="762000"/>
            <a:ext cx="3292822" cy="461665"/>
          </a:xfrm>
          <a:prstGeom prst="rect">
            <a:avLst/>
          </a:prstGeom>
          <a:noFill/>
        </p:spPr>
        <p:txBody>
          <a:bodyPr wrap="square" rtlCol="0">
            <a:spAutoFit/>
          </a:bodyPr>
          <a:lstStyle/>
          <a:p>
            <a:pPr marL="12700">
              <a:lnSpc>
                <a:spcPct val="100000"/>
              </a:lnSpc>
              <a:spcBef>
                <a:spcPts val="100"/>
              </a:spcBef>
            </a:pPr>
            <a:r>
              <a:rPr lang="en-US" sz="2400" b="1" dirty="0">
                <a:solidFill>
                  <a:srgbClr val="00427A"/>
                </a:solidFill>
                <a:latin typeface="Arial"/>
                <a:cs typeface="Arial"/>
              </a:rPr>
              <a:t>Hart to Heart</a:t>
            </a:r>
            <a:endParaRPr lang="en-US" sz="2400" dirty="0">
              <a:latin typeface="Arial"/>
              <a:cs typeface="Arial"/>
            </a:endParaRPr>
          </a:p>
        </p:txBody>
      </p:sp>
      <p:sp>
        <p:nvSpPr>
          <p:cNvPr id="35" name="TextBox 34">
            <a:extLst>
              <a:ext uri="{FF2B5EF4-FFF2-40B4-BE49-F238E27FC236}">
                <a16:creationId xmlns:a16="http://schemas.microsoft.com/office/drawing/2014/main" id="{41F0E6B6-CEA1-4C4A-A08E-B30E33D08197}"/>
              </a:ext>
            </a:extLst>
          </p:cNvPr>
          <p:cNvSpPr txBox="1"/>
          <p:nvPr/>
        </p:nvSpPr>
        <p:spPr>
          <a:xfrm>
            <a:off x="6316589" y="2350822"/>
            <a:ext cx="1404184" cy="246221"/>
          </a:xfrm>
          <a:prstGeom prst="rect">
            <a:avLst/>
          </a:prstGeom>
          <a:noFill/>
        </p:spPr>
        <p:txBody>
          <a:bodyPr wrap="square" rtlCol="0">
            <a:spAutoFit/>
          </a:bodyPr>
          <a:lstStyle/>
          <a:p>
            <a:r>
              <a:rPr lang="en-US" sz="1000" dirty="0">
                <a:solidFill>
                  <a:schemeClr val="bg1"/>
                </a:solidFill>
              </a:rPr>
              <a:t>Jan 2025</a:t>
            </a:r>
          </a:p>
        </p:txBody>
      </p:sp>
      <p:sp>
        <p:nvSpPr>
          <p:cNvPr id="38" name="object 3">
            <a:extLst>
              <a:ext uri="{FF2B5EF4-FFF2-40B4-BE49-F238E27FC236}">
                <a16:creationId xmlns:a16="http://schemas.microsoft.com/office/drawing/2014/main" id="{D0246B13-4157-20E3-2948-966F96D9C518}"/>
              </a:ext>
            </a:extLst>
          </p:cNvPr>
          <p:cNvSpPr txBox="1"/>
          <p:nvPr/>
        </p:nvSpPr>
        <p:spPr>
          <a:xfrm>
            <a:off x="587259" y="5165519"/>
            <a:ext cx="6400800" cy="4114800"/>
          </a:xfrm>
          <a:prstGeom prst="rect">
            <a:avLst/>
          </a:prstGeom>
        </p:spPr>
        <p:txBody>
          <a:bodyPr vert="horz" wrap="square" lIns="0" tIns="66675" rIns="0" bIns="0" numCol="2" spcCol="91440" rtlCol="0">
            <a:spAutoFit/>
          </a:bodyPr>
          <a:lstStyle/>
          <a:p>
            <a:pPr marL="12700" marR="5080" algn="l">
              <a:lnSpc>
                <a:spcPct val="111100"/>
              </a:lnSpc>
              <a:spcBef>
                <a:spcPts val="525"/>
              </a:spcBef>
            </a:pPr>
            <a:r>
              <a:rPr lang="en-US" sz="900" dirty="0">
                <a:solidFill>
                  <a:srgbClr val="231F20"/>
                </a:solidFill>
                <a:latin typeface="Arial"/>
                <a:cs typeface="Arial"/>
              </a:rPr>
              <a:t>One of my favorite exercises to start the year is to read the new year outlooks for what to expect over the next twelve months. It’s a little like reading our horoscope which typically includes a number of positives along with a couple of caveats.</a:t>
            </a:r>
          </a:p>
          <a:p>
            <a:pPr marL="12700" marR="5080" algn="l">
              <a:lnSpc>
                <a:spcPct val="111100"/>
              </a:lnSpc>
              <a:spcBef>
                <a:spcPts val="525"/>
              </a:spcBef>
            </a:pPr>
            <a:r>
              <a:rPr lang="en-US" sz="900" dirty="0">
                <a:solidFill>
                  <a:srgbClr val="231F20"/>
                </a:solidFill>
                <a:latin typeface="Arial"/>
                <a:cs typeface="Arial"/>
              </a:rPr>
              <a:t>President Trump has always had a flair for the dramatic so it’s entirely possible we get oodles of optimism on a bevy of executive orders, however, the proof is in the execution of such edicts and that’s where both sides of the aisle seem to run into difficulty. </a:t>
            </a:r>
          </a:p>
          <a:p>
            <a:pPr marL="12700" marR="5080" algn="l">
              <a:lnSpc>
                <a:spcPct val="111100"/>
              </a:lnSpc>
              <a:spcBef>
                <a:spcPts val="525"/>
              </a:spcBef>
            </a:pPr>
            <a:r>
              <a:rPr lang="en-US" sz="900" dirty="0">
                <a:solidFill>
                  <a:srgbClr val="231F20"/>
                </a:solidFill>
                <a:latin typeface="Arial"/>
                <a:cs typeface="Arial"/>
              </a:rPr>
              <a:t>We’ll share with you our greatest concerns heading into 2025 although either a positive or negative outcome is possible depending on how each issue is addressed. </a:t>
            </a:r>
          </a:p>
          <a:p>
            <a:pPr marL="12700" marR="5080" algn="l">
              <a:lnSpc>
                <a:spcPct val="111100"/>
              </a:lnSpc>
              <a:spcBef>
                <a:spcPts val="525"/>
              </a:spcBef>
            </a:pPr>
            <a:r>
              <a:rPr lang="en-US" sz="900" dirty="0">
                <a:solidFill>
                  <a:srgbClr val="231F20"/>
                </a:solidFill>
                <a:latin typeface="Arial"/>
                <a:cs typeface="Arial"/>
              </a:rPr>
              <a:t>The U.S. debt picture is getting darker by the day and the only ray of light appears to be based on the hope that Congress and the President will be successful in their efforts to curtail government spending. </a:t>
            </a:r>
          </a:p>
          <a:p>
            <a:pPr marL="12700" marR="5080" algn="l">
              <a:lnSpc>
                <a:spcPct val="111100"/>
              </a:lnSpc>
              <a:spcBef>
                <a:spcPts val="525"/>
              </a:spcBef>
            </a:pPr>
            <a:r>
              <a:rPr lang="en-US" sz="900" dirty="0">
                <a:solidFill>
                  <a:srgbClr val="231F20"/>
                </a:solidFill>
                <a:latin typeface="Arial"/>
                <a:cs typeface="Arial"/>
              </a:rPr>
              <a:t>According to Treasury Secretary Janet Yellen, we will begin having to shift money around starting this week to keep from exceeding the debt limit. The Continuing Resolution (CR) that Congress passed in December only extends to March 14th so there will be some tough decisions to make between now and mid-March. </a:t>
            </a:r>
          </a:p>
          <a:p>
            <a:pPr marL="12700" marR="5080" algn="l">
              <a:lnSpc>
                <a:spcPct val="111100"/>
              </a:lnSpc>
              <a:spcBef>
                <a:spcPts val="525"/>
              </a:spcBef>
            </a:pPr>
            <a:r>
              <a:rPr lang="en-US" sz="900" dirty="0">
                <a:solidFill>
                  <a:srgbClr val="231F20"/>
                </a:solidFill>
                <a:latin typeface="Arial"/>
                <a:cs typeface="Arial"/>
              </a:rPr>
              <a:t>There has been some consideration given to eliminating the “debt ceiling” altogether but giving any administration a “blank check” is a dangerous proposition that could haunt us for generations. </a:t>
            </a:r>
          </a:p>
          <a:p>
            <a:pPr marL="12700" marR="5080" algn="l">
              <a:lnSpc>
                <a:spcPct val="111100"/>
              </a:lnSpc>
              <a:spcBef>
                <a:spcPts val="525"/>
              </a:spcBef>
            </a:pPr>
            <a:r>
              <a:rPr lang="en-US" sz="900" dirty="0">
                <a:solidFill>
                  <a:srgbClr val="231F20"/>
                </a:solidFill>
                <a:latin typeface="Arial"/>
                <a:cs typeface="Arial"/>
              </a:rPr>
              <a:t>The talk of tariffs has Wall Street on edge as tariffs tend to be a little like laser surgery – used selectively and with precision tariffs can be an effective tool but reckless and indiscriminate tariffs can lead to inflation and reduced global trade (i.e. – a slowing global economy). </a:t>
            </a:r>
          </a:p>
          <a:p>
            <a:pPr marL="12700" marR="5080" algn="l">
              <a:lnSpc>
                <a:spcPct val="111100"/>
              </a:lnSpc>
              <a:spcBef>
                <a:spcPts val="525"/>
              </a:spcBef>
            </a:pPr>
            <a:r>
              <a:rPr lang="en-US" sz="900" dirty="0">
                <a:solidFill>
                  <a:srgbClr val="231F20"/>
                </a:solidFill>
                <a:latin typeface="Arial"/>
                <a:cs typeface="Arial"/>
              </a:rPr>
              <a:t>Will the 2017 tax cuts get extended and if so, how quickly is that uncertainty removed? </a:t>
            </a:r>
          </a:p>
          <a:p>
            <a:pPr marL="12700" marR="5080" algn="l">
              <a:lnSpc>
                <a:spcPct val="111100"/>
              </a:lnSpc>
              <a:spcBef>
                <a:spcPts val="525"/>
              </a:spcBef>
            </a:pPr>
            <a:r>
              <a:rPr lang="en-US" sz="900" dirty="0">
                <a:solidFill>
                  <a:srgbClr val="231F20"/>
                </a:solidFill>
                <a:latin typeface="Arial"/>
                <a:cs typeface="Arial"/>
              </a:rPr>
              <a:t>Finally, immigration is a “double-edged sword” in that our border has been an issue of concern for decades and yet the U.S. economy relies heavily on immigration (i.e. – cheap labor). </a:t>
            </a:r>
          </a:p>
          <a:p>
            <a:pPr marL="12700" marR="5080" algn="l">
              <a:lnSpc>
                <a:spcPct val="111100"/>
              </a:lnSpc>
              <a:spcBef>
                <a:spcPts val="525"/>
              </a:spcBef>
            </a:pPr>
            <a:r>
              <a:rPr lang="en-US" sz="900" dirty="0">
                <a:solidFill>
                  <a:srgbClr val="231F20"/>
                </a:solidFill>
                <a:latin typeface="Arial"/>
                <a:cs typeface="Arial"/>
              </a:rPr>
              <a:t>If severe limitations are placed on labor flows and disrupt supply then we can expect to see wage costs escalate with inflationary pressures to follow. </a:t>
            </a:r>
          </a:p>
          <a:p>
            <a:pPr marL="12700" marR="5080" algn="l">
              <a:lnSpc>
                <a:spcPct val="111100"/>
              </a:lnSpc>
              <a:spcBef>
                <a:spcPts val="525"/>
              </a:spcBef>
            </a:pPr>
            <a:r>
              <a:rPr lang="en-US" sz="900" dirty="0">
                <a:solidFill>
                  <a:srgbClr val="231F20"/>
                </a:solidFill>
                <a:latin typeface="Arial"/>
                <a:cs typeface="Arial"/>
              </a:rPr>
              <a:t>In essence, while we may enjoy a “honeymoon” for the next few months the increasing uncertainty surrounding each of those issues described above may make for a much more challenging second half of this year. </a:t>
            </a:r>
          </a:p>
          <a:p>
            <a:pPr marL="12700" marR="5080" algn="l">
              <a:lnSpc>
                <a:spcPct val="111100"/>
              </a:lnSpc>
              <a:spcBef>
                <a:spcPts val="525"/>
              </a:spcBef>
            </a:pPr>
            <a:r>
              <a:rPr lang="en-US" sz="900" dirty="0">
                <a:solidFill>
                  <a:srgbClr val="231F20"/>
                </a:solidFill>
                <a:latin typeface="Arial"/>
                <a:cs typeface="Arial"/>
              </a:rPr>
              <a:t>If there is one thing the stock market has never handled well, it’s uncertainty.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81659" y="382323"/>
            <a:ext cx="1316990" cy="147320"/>
          </a:xfrm>
          <a:prstGeom prst="rect">
            <a:avLst/>
          </a:prstGeom>
        </p:spPr>
        <p:txBody>
          <a:bodyPr vert="horz" wrap="square" lIns="0" tIns="12700" rIns="0" bIns="0" rtlCol="0">
            <a:spAutoFit/>
          </a:bodyPr>
          <a:lstStyle/>
          <a:p>
            <a:pPr marL="12700">
              <a:lnSpc>
                <a:spcPct val="100000"/>
              </a:lnSpc>
              <a:spcBef>
                <a:spcPts val="100"/>
              </a:spcBef>
            </a:pPr>
            <a:r>
              <a:rPr sz="800" dirty="0">
                <a:solidFill>
                  <a:srgbClr val="231F20"/>
                </a:solidFill>
                <a:latin typeface="Arial"/>
                <a:cs typeface="Arial"/>
              </a:rPr>
              <a:t>2</a:t>
            </a:r>
            <a:r>
              <a:rPr sz="800" spc="195" dirty="0">
                <a:solidFill>
                  <a:srgbClr val="231F20"/>
                </a:solidFill>
                <a:latin typeface="Arial"/>
                <a:cs typeface="Arial"/>
              </a:rPr>
              <a:t> </a:t>
            </a:r>
            <a:r>
              <a:rPr sz="800" dirty="0">
                <a:solidFill>
                  <a:srgbClr val="231F20"/>
                </a:solidFill>
                <a:latin typeface="Arial"/>
                <a:cs typeface="Arial"/>
              </a:rPr>
              <a:t>RBC</a:t>
            </a:r>
            <a:r>
              <a:rPr sz="800" spc="-15" dirty="0">
                <a:solidFill>
                  <a:srgbClr val="231F20"/>
                </a:solidFill>
                <a:latin typeface="Arial"/>
                <a:cs typeface="Arial"/>
              </a:rPr>
              <a:t> </a:t>
            </a:r>
            <a:r>
              <a:rPr sz="800" dirty="0">
                <a:solidFill>
                  <a:srgbClr val="231F20"/>
                </a:solidFill>
                <a:latin typeface="Arial"/>
                <a:cs typeface="Arial"/>
              </a:rPr>
              <a:t>Wealth</a:t>
            </a:r>
            <a:r>
              <a:rPr sz="800" spc="-15" dirty="0">
                <a:solidFill>
                  <a:srgbClr val="231F20"/>
                </a:solidFill>
                <a:latin typeface="Arial"/>
                <a:cs typeface="Arial"/>
              </a:rPr>
              <a:t> </a:t>
            </a:r>
            <a:r>
              <a:rPr sz="800" spc="-10" dirty="0">
                <a:solidFill>
                  <a:srgbClr val="231F20"/>
                </a:solidFill>
                <a:latin typeface="Arial"/>
                <a:cs typeface="Arial"/>
              </a:rPr>
              <a:t>Management</a:t>
            </a:r>
            <a:endParaRPr sz="800" dirty="0">
              <a:latin typeface="Arial"/>
              <a:cs typeface="Arial"/>
            </a:endParaRPr>
          </a:p>
        </p:txBody>
      </p:sp>
      <p:sp>
        <p:nvSpPr>
          <p:cNvPr id="3" name="object 3"/>
          <p:cNvSpPr txBox="1"/>
          <p:nvPr/>
        </p:nvSpPr>
        <p:spPr>
          <a:xfrm>
            <a:off x="685800" y="687486"/>
            <a:ext cx="6400800" cy="3200400"/>
          </a:xfrm>
          <a:prstGeom prst="rect">
            <a:avLst/>
          </a:prstGeom>
        </p:spPr>
        <p:txBody>
          <a:bodyPr vert="horz" wrap="square" lIns="0" tIns="66675" rIns="0" bIns="0" numCol="3" spcCol="91440" rtlCol="0">
            <a:spAutoFit/>
          </a:bodyPr>
          <a:lstStyle/>
          <a:p>
            <a:pPr marL="12700">
              <a:spcBef>
                <a:spcPts val="525"/>
              </a:spcBef>
            </a:pPr>
            <a:r>
              <a:rPr lang="en-US" sz="900" b="1" dirty="0">
                <a:solidFill>
                  <a:srgbClr val="00427A"/>
                </a:solidFill>
                <a:latin typeface="Arial"/>
                <a:cs typeface="Arial"/>
              </a:rPr>
              <a:t>Snow Days</a:t>
            </a:r>
          </a:p>
          <a:p>
            <a:pPr marL="12700" marR="5080" lvl="0" indent="0" algn="l" defTabSz="914400" eaLnBrk="1" fontAlgn="auto" latinLnBrk="0" hangingPunct="1">
              <a:lnSpc>
                <a:spcPct val="111100"/>
              </a:lnSpc>
              <a:spcBef>
                <a:spcPts val="525"/>
              </a:spcBef>
              <a:spcAft>
                <a:spcPts val="0"/>
              </a:spcAft>
              <a:buClrTx/>
              <a:buSzTx/>
              <a:buFontTx/>
              <a:buNone/>
              <a:tabLst/>
              <a:defRPr/>
            </a:pPr>
            <a:r>
              <a:rPr lang="en-US" sz="900" dirty="0">
                <a:solidFill>
                  <a:srgbClr val="231F20"/>
                </a:solidFill>
                <a:latin typeface="Arial"/>
                <a:cs typeface="Arial"/>
              </a:rPr>
              <a:t>When I first sat down to write the January issue of “Hart to Heart” I was stuck at home in nearly a foot of snow so I had some time on my hands to reflect. </a:t>
            </a:r>
          </a:p>
          <a:p>
            <a:pPr marL="12700" marR="5080" lvl="0" indent="0" algn="l" defTabSz="914400" eaLnBrk="1" fontAlgn="auto" latinLnBrk="0" hangingPunct="1">
              <a:lnSpc>
                <a:spcPct val="111100"/>
              </a:lnSpc>
              <a:spcBef>
                <a:spcPts val="525"/>
              </a:spcBef>
              <a:spcAft>
                <a:spcPts val="0"/>
              </a:spcAft>
              <a:buClrTx/>
              <a:buSzTx/>
              <a:buFontTx/>
              <a:buNone/>
              <a:tabLst/>
              <a:defRPr/>
            </a:pPr>
            <a:r>
              <a:rPr lang="en-US" sz="900" dirty="0">
                <a:solidFill>
                  <a:srgbClr val="231F20"/>
                </a:solidFill>
                <a:latin typeface="Arial"/>
                <a:cs typeface="Arial"/>
              </a:rPr>
              <a:t>After two days of shoveling snow I had a renewed appreciation for those who make their living with their backs, arms and legs rather than sitting at a desk.</a:t>
            </a:r>
          </a:p>
          <a:p>
            <a:pPr marL="12700" marR="5080" lvl="0" indent="0" algn="l" defTabSz="914400" eaLnBrk="1" fontAlgn="auto" latinLnBrk="0" hangingPunct="1">
              <a:lnSpc>
                <a:spcPct val="111100"/>
              </a:lnSpc>
              <a:spcBef>
                <a:spcPts val="525"/>
              </a:spcBef>
              <a:spcAft>
                <a:spcPts val="0"/>
              </a:spcAft>
              <a:buClrTx/>
              <a:buSzTx/>
              <a:buFontTx/>
              <a:buNone/>
              <a:tabLst/>
              <a:defRPr/>
            </a:pPr>
            <a:r>
              <a:rPr lang="en-US" sz="900" dirty="0">
                <a:solidFill>
                  <a:srgbClr val="231F20"/>
                </a:solidFill>
                <a:latin typeface="Arial"/>
                <a:cs typeface="Arial"/>
              </a:rPr>
              <a:t>Significant snow storms have a way of bringing almost everything to a halt as we’re left with little choice but to keep shoveling although the exercise itself also allows us time to think on things other than our phones or computer screens. </a:t>
            </a:r>
          </a:p>
          <a:p>
            <a:pPr marL="12700" marR="5080" lvl="0" indent="0" algn="l" defTabSz="914400" eaLnBrk="1" fontAlgn="auto" latinLnBrk="0" hangingPunct="1">
              <a:lnSpc>
                <a:spcPct val="111100"/>
              </a:lnSpc>
              <a:spcBef>
                <a:spcPts val="525"/>
              </a:spcBef>
              <a:spcAft>
                <a:spcPts val="0"/>
              </a:spcAft>
              <a:buClrTx/>
              <a:buSzTx/>
              <a:buFontTx/>
              <a:buNone/>
              <a:tabLst/>
              <a:defRPr/>
            </a:pPr>
            <a:r>
              <a:rPr lang="en-US" sz="900" dirty="0">
                <a:solidFill>
                  <a:srgbClr val="231F20"/>
                </a:solidFill>
                <a:latin typeface="Arial"/>
                <a:cs typeface="Arial"/>
              </a:rPr>
              <a:t>I thought the timing of our first significant snowstorm in a couple of years was interesting in that it arrived on January 6, 2025, four years to the day after the US Capitol came under siege. </a:t>
            </a:r>
          </a:p>
          <a:p>
            <a:pPr marL="12700" marR="5080" lvl="0" indent="0" algn="l" defTabSz="914400" eaLnBrk="1" fontAlgn="auto" latinLnBrk="0" hangingPunct="1">
              <a:lnSpc>
                <a:spcPct val="111100"/>
              </a:lnSpc>
              <a:spcBef>
                <a:spcPts val="525"/>
              </a:spcBef>
              <a:spcAft>
                <a:spcPts val="0"/>
              </a:spcAft>
              <a:buClrTx/>
              <a:buSzTx/>
              <a:buFontTx/>
              <a:buNone/>
              <a:tabLst/>
              <a:defRPr/>
            </a:pPr>
            <a:r>
              <a:rPr lang="en-US" sz="900" dirty="0">
                <a:solidFill>
                  <a:srgbClr val="231F20"/>
                </a:solidFill>
                <a:latin typeface="Arial"/>
                <a:cs typeface="Arial"/>
              </a:rPr>
              <a:t>It's as if the heavens above said to the security apparatus for the certification of the 2024 Presidential election, “I’m sending 8-to-10 inches of snow which should eliminate any and all security threats – Mother Nature has got this covered!” </a:t>
            </a:r>
          </a:p>
          <a:p>
            <a:pPr marL="12700" marR="5080" algn="l">
              <a:lnSpc>
                <a:spcPct val="111100"/>
              </a:lnSpc>
              <a:spcBef>
                <a:spcPts val="525"/>
              </a:spcBef>
              <a:defRPr/>
            </a:pPr>
            <a:r>
              <a:rPr lang="en-US" sz="900" b="1" dirty="0">
                <a:solidFill>
                  <a:srgbClr val="00427A"/>
                </a:solidFill>
                <a:latin typeface="Arial"/>
                <a:cs typeface="Arial"/>
              </a:rPr>
              <a:t>Corgi Cuteness</a:t>
            </a:r>
            <a:endParaRPr lang="en-US" sz="900" dirty="0">
              <a:solidFill>
                <a:srgbClr val="231F20"/>
              </a:solidFill>
              <a:latin typeface="Arial"/>
              <a:cs typeface="Arial"/>
            </a:endParaRPr>
          </a:p>
          <a:p>
            <a:pPr marL="12700" marR="5080" lvl="0" indent="0" algn="l" defTabSz="914400" eaLnBrk="1" fontAlgn="auto" latinLnBrk="0" hangingPunct="1">
              <a:lnSpc>
                <a:spcPct val="111100"/>
              </a:lnSpc>
              <a:spcBef>
                <a:spcPts val="525"/>
              </a:spcBef>
              <a:spcAft>
                <a:spcPts val="0"/>
              </a:spcAft>
              <a:buClrTx/>
              <a:buSzTx/>
              <a:buFontTx/>
              <a:buNone/>
              <a:tabLst/>
              <a:defRPr/>
            </a:pPr>
            <a:r>
              <a:rPr lang="en-US" sz="900" dirty="0">
                <a:solidFill>
                  <a:srgbClr val="231F20"/>
                </a:solidFill>
                <a:latin typeface="Arial"/>
                <a:cs typeface="Arial"/>
              </a:rPr>
              <a:t>Our three corgis had never seen snow like this but they loved playing in it. Of course, it comes up to their bellies so I'm sure it looks like a snowy tundra to them. Just watching them chase a ball around the yard in the snow reminded me that there are simple pleasures in life we often take for granted.</a:t>
            </a:r>
          </a:p>
        </p:txBody>
      </p:sp>
      <p:sp>
        <p:nvSpPr>
          <p:cNvPr id="6" name="object 6"/>
          <p:cNvSpPr txBox="1"/>
          <p:nvPr/>
        </p:nvSpPr>
        <p:spPr>
          <a:xfrm>
            <a:off x="685800" y="5579221"/>
            <a:ext cx="6400800" cy="3383280"/>
          </a:xfrm>
          <a:prstGeom prst="rect">
            <a:avLst/>
          </a:prstGeom>
        </p:spPr>
        <p:txBody>
          <a:bodyPr vert="horz" wrap="square" lIns="0" tIns="66675" rIns="0" bIns="0" numCol="2" spcCol="91440" rtlCol="0">
            <a:spAutoFit/>
          </a:bodyPr>
          <a:lstStyle/>
          <a:p>
            <a:pPr marL="12700" marR="5080" algn="l">
              <a:lnSpc>
                <a:spcPct val="111100"/>
              </a:lnSpc>
              <a:spcBef>
                <a:spcPts val="525"/>
              </a:spcBef>
              <a:defRPr/>
            </a:pPr>
            <a:r>
              <a:rPr lang="en-US" sz="900" b="1" dirty="0">
                <a:solidFill>
                  <a:srgbClr val="00427A"/>
                </a:solidFill>
                <a:latin typeface="Arial"/>
                <a:cs typeface="Arial"/>
              </a:rPr>
              <a:t>President Carter</a:t>
            </a:r>
            <a:endParaRPr lang="en-US" sz="900" dirty="0">
              <a:solidFill>
                <a:srgbClr val="231F20"/>
              </a:solidFill>
              <a:latin typeface="Arial"/>
              <a:cs typeface="Arial"/>
            </a:endParaRPr>
          </a:p>
          <a:p>
            <a:pPr marL="12700" marR="5080" algn="l">
              <a:lnSpc>
                <a:spcPct val="111100"/>
              </a:lnSpc>
              <a:spcBef>
                <a:spcPts val="525"/>
              </a:spcBef>
              <a:defRPr/>
            </a:pPr>
            <a:r>
              <a:rPr lang="en-US" sz="900" dirty="0">
                <a:solidFill>
                  <a:srgbClr val="231F20"/>
                </a:solidFill>
                <a:latin typeface="Arial"/>
                <a:cs typeface="Arial"/>
              </a:rPr>
              <a:t>While the snow fell on January 6th, I also had an opportunity to reflect on the life of our former President, James Earl Carter, Jr. </a:t>
            </a:r>
          </a:p>
          <a:p>
            <a:pPr marL="12700" marR="5080" algn="l">
              <a:lnSpc>
                <a:spcPct val="111100"/>
              </a:lnSpc>
              <a:spcBef>
                <a:spcPts val="525"/>
              </a:spcBef>
              <a:defRPr/>
            </a:pPr>
            <a:r>
              <a:rPr lang="en-US" sz="900" dirty="0">
                <a:solidFill>
                  <a:srgbClr val="231F20"/>
                </a:solidFill>
                <a:latin typeface="Arial"/>
                <a:cs typeface="Arial"/>
              </a:rPr>
              <a:t>Regardless of his legacy as the 39th U.S. President, Jimmy Carter will be most fondly remembered for his character and his dedication to the service of others following his time in The White House. </a:t>
            </a:r>
          </a:p>
          <a:p>
            <a:pPr marL="12700" marR="5080" algn="l">
              <a:lnSpc>
                <a:spcPct val="111100"/>
              </a:lnSpc>
              <a:spcBef>
                <a:spcPts val="525"/>
              </a:spcBef>
              <a:defRPr/>
            </a:pPr>
            <a:r>
              <a:rPr lang="en-US" sz="900" dirty="0">
                <a:solidFill>
                  <a:srgbClr val="231F20"/>
                </a:solidFill>
                <a:latin typeface="Arial"/>
                <a:cs typeface="Arial"/>
              </a:rPr>
              <a:t>There is a basic philosophical thinking that we should treat people as ends in themselves and not as a means towards an end.</a:t>
            </a:r>
          </a:p>
          <a:p>
            <a:pPr marL="12700" marR="5080" algn="l">
              <a:lnSpc>
                <a:spcPct val="111100"/>
              </a:lnSpc>
              <a:spcBef>
                <a:spcPts val="525"/>
              </a:spcBef>
              <a:defRPr/>
            </a:pPr>
            <a:r>
              <a:rPr lang="en-US" sz="900" dirty="0">
                <a:solidFill>
                  <a:srgbClr val="231F20"/>
                </a:solidFill>
                <a:latin typeface="Arial"/>
                <a:cs typeface="Arial"/>
              </a:rPr>
              <a:t>Carter lived his faith (and practiced what he taught in Sunday school) as he saw people for who they were and continually asked of himself, “How can I improve the lives of others?” </a:t>
            </a:r>
          </a:p>
          <a:p>
            <a:pPr marL="12700" marR="5080" algn="l">
              <a:lnSpc>
                <a:spcPct val="111100"/>
              </a:lnSpc>
              <a:spcBef>
                <a:spcPts val="525"/>
              </a:spcBef>
              <a:defRPr/>
            </a:pPr>
            <a:r>
              <a:rPr lang="en-US" sz="900" dirty="0">
                <a:solidFill>
                  <a:srgbClr val="231F20"/>
                </a:solidFill>
                <a:latin typeface="Arial"/>
                <a:cs typeface="Arial"/>
              </a:rPr>
              <a:t>Carter and his wife Rosalynn both “walked the walk” by leading a life of service whether it was building houses for the homeless or providing education through the Carter Center. </a:t>
            </a:r>
          </a:p>
          <a:p>
            <a:pPr marL="12700" marR="5080" algn="l">
              <a:lnSpc>
                <a:spcPct val="111100"/>
              </a:lnSpc>
              <a:spcBef>
                <a:spcPts val="525"/>
              </a:spcBef>
              <a:defRPr/>
            </a:pPr>
            <a:r>
              <a:rPr lang="en-US" sz="900" dirty="0">
                <a:solidFill>
                  <a:srgbClr val="231F20"/>
                </a:solidFill>
                <a:latin typeface="Arial"/>
                <a:cs typeface="Arial"/>
              </a:rPr>
              <a:t>As Jimmy Carter once said, “America did not invent human rights. In a very real sense human rights invented America.” </a:t>
            </a:r>
          </a:p>
        </p:txBody>
      </p:sp>
      <p:sp>
        <p:nvSpPr>
          <p:cNvPr id="9" name="object 9"/>
          <p:cNvSpPr txBox="1"/>
          <p:nvPr/>
        </p:nvSpPr>
        <p:spPr>
          <a:xfrm>
            <a:off x="990600" y="4313727"/>
            <a:ext cx="5324480" cy="839653"/>
          </a:xfrm>
          <a:prstGeom prst="rect">
            <a:avLst/>
          </a:prstGeom>
        </p:spPr>
        <p:txBody>
          <a:bodyPr vert="horz" wrap="square" lIns="0" tIns="12700" rIns="0" bIns="0" rtlCol="0">
            <a:spAutoFit/>
          </a:bodyPr>
          <a:lstStyle/>
          <a:p>
            <a:pPr marL="12700" marR="5080" algn="ctr">
              <a:lnSpc>
                <a:spcPct val="111100"/>
              </a:lnSpc>
              <a:spcBef>
                <a:spcPts val="975"/>
              </a:spcBef>
            </a:pPr>
            <a:r>
              <a:rPr lang="en-US" sz="1400" b="1" i="1" dirty="0">
                <a:solidFill>
                  <a:srgbClr val="00427A"/>
                </a:solidFill>
                <a:latin typeface="Arial"/>
                <a:cs typeface="Arial"/>
              </a:rPr>
              <a:t>“America did not invent human rights. In a very real sense human rights invented America.” </a:t>
            </a:r>
          </a:p>
          <a:p>
            <a:pPr marL="12700" marR="5080" algn="ctr">
              <a:lnSpc>
                <a:spcPct val="111100"/>
              </a:lnSpc>
              <a:spcBef>
                <a:spcPts val="975"/>
              </a:spcBef>
            </a:pPr>
            <a:r>
              <a:rPr lang="en-US" sz="1400" b="1" i="1" dirty="0">
                <a:solidFill>
                  <a:srgbClr val="00427A"/>
                </a:solidFill>
                <a:latin typeface="Arial"/>
                <a:cs typeface="Arial"/>
              </a:rPr>
              <a:t>– </a:t>
            </a:r>
            <a:r>
              <a:rPr lang="en-US" sz="1400" b="1" dirty="0">
                <a:solidFill>
                  <a:srgbClr val="00427A"/>
                </a:solidFill>
                <a:latin typeface="Arial"/>
                <a:cs typeface="Arial"/>
              </a:rPr>
              <a:t>James “Jimmy” Earl Carter Jr.</a:t>
            </a:r>
          </a:p>
        </p:txBody>
      </p:sp>
      <p:sp>
        <p:nvSpPr>
          <p:cNvPr id="10" name="object 10"/>
          <p:cNvSpPr txBox="1"/>
          <p:nvPr/>
        </p:nvSpPr>
        <p:spPr>
          <a:xfrm>
            <a:off x="325627" y="9636759"/>
            <a:ext cx="550291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Arial"/>
                <a:cs typeface="Arial"/>
              </a:rPr>
              <a:t>©</a:t>
            </a:r>
            <a:r>
              <a:rPr sz="700" spc="-20" dirty="0">
                <a:solidFill>
                  <a:srgbClr val="231F20"/>
                </a:solidFill>
                <a:latin typeface="Arial"/>
                <a:cs typeface="Arial"/>
              </a:rPr>
              <a:t> </a:t>
            </a:r>
            <a:r>
              <a:rPr sz="700" dirty="0">
                <a:solidFill>
                  <a:srgbClr val="231F20"/>
                </a:solidFill>
                <a:latin typeface="Arial"/>
                <a:cs typeface="Arial"/>
              </a:rPr>
              <a:t>2023</a:t>
            </a:r>
            <a:r>
              <a:rPr sz="700" spc="-15" dirty="0">
                <a:solidFill>
                  <a:srgbClr val="231F20"/>
                </a:solidFill>
                <a:latin typeface="Arial"/>
                <a:cs typeface="Arial"/>
              </a:rPr>
              <a:t> </a:t>
            </a:r>
            <a:r>
              <a:rPr sz="700" dirty="0">
                <a:solidFill>
                  <a:srgbClr val="231F20"/>
                </a:solidFill>
                <a:latin typeface="Arial"/>
                <a:cs typeface="Arial"/>
              </a:rPr>
              <a:t>RBC</a:t>
            </a:r>
            <a:r>
              <a:rPr sz="700" spc="-10" dirty="0">
                <a:solidFill>
                  <a:srgbClr val="231F20"/>
                </a:solidFill>
                <a:latin typeface="Arial"/>
                <a:cs typeface="Arial"/>
              </a:rPr>
              <a:t> </a:t>
            </a:r>
            <a:r>
              <a:rPr sz="700" dirty="0">
                <a:solidFill>
                  <a:srgbClr val="231F20"/>
                </a:solidFill>
                <a:latin typeface="Arial"/>
                <a:cs typeface="Arial"/>
              </a:rPr>
              <a:t>Wealth</a:t>
            </a:r>
            <a:r>
              <a:rPr sz="700" spc="-15" dirty="0">
                <a:solidFill>
                  <a:srgbClr val="231F20"/>
                </a:solidFill>
                <a:latin typeface="Arial"/>
                <a:cs typeface="Arial"/>
              </a:rPr>
              <a:t> </a:t>
            </a:r>
            <a:r>
              <a:rPr sz="700" dirty="0">
                <a:solidFill>
                  <a:srgbClr val="231F20"/>
                </a:solidFill>
                <a:latin typeface="Arial"/>
                <a:cs typeface="Arial"/>
              </a:rPr>
              <a:t>Management,</a:t>
            </a:r>
            <a:r>
              <a:rPr sz="700" spc="-10" dirty="0">
                <a:solidFill>
                  <a:srgbClr val="231F20"/>
                </a:solidFill>
                <a:latin typeface="Arial"/>
                <a:cs typeface="Arial"/>
              </a:rPr>
              <a:t> </a:t>
            </a:r>
            <a:r>
              <a:rPr sz="700" dirty="0">
                <a:solidFill>
                  <a:srgbClr val="231F20"/>
                </a:solidFill>
                <a:latin typeface="Arial"/>
                <a:cs typeface="Arial"/>
              </a:rPr>
              <a:t>a</a:t>
            </a:r>
            <a:r>
              <a:rPr sz="700" spc="-10" dirty="0">
                <a:solidFill>
                  <a:srgbClr val="231F20"/>
                </a:solidFill>
                <a:latin typeface="Arial"/>
                <a:cs typeface="Arial"/>
              </a:rPr>
              <a:t> </a:t>
            </a:r>
            <a:r>
              <a:rPr sz="700" dirty="0">
                <a:solidFill>
                  <a:srgbClr val="231F20"/>
                </a:solidFill>
                <a:latin typeface="Arial"/>
                <a:cs typeface="Arial"/>
              </a:rPr>
              <a:t>division</a:t>
            </a:r>
            <a:r>
              <a:rPr sz="700" spc="-15" dirty="0">
                <a:solidFill>
                  <a:srgbClr val="231F20"/>
                </a:solidFill>
                <a:latin typeface="Arial"/>
                <a:cs typeface="Arial"/>
              </a:rPr>
              <a:t> </a:t>
            </a:r>
            <a:r>
              <a:rPr sz="700" dirty="0">
                <a:solidFill>
                  <a:srgbClr val="231F20"/>
                </a:solidFill>
                <a:latin typeface="Arial"/>
                <a:cs typeface="Arial"/>
              </a:rPr>
              <a:t>of</a:t>
            </a:r>
            <a:r>
              <a:rPr sz="700" spc="-15" dirty="0">
                <a:solidFill>
                  <a:srgbClr val="231F20"/>
                </a:solidFill>
                <a:latin typeface="Arial"/>
                <a:cs typeface="Arial"/>
              </a:rPr>
              <a:t> </a:t>
            </a:r>
            <a:r>
              <a:rPr sz="700" dirty="0">
                <a:solidFill>
                  <a:srgbClr val="231F20"/>
                </a:solidFill>
                <a:latin typeface="Arial"/>
                <a:cs typeface="Arial"/>
              </a:rPr>
              <a:t>RBC</a:t>
            </a:r>
            <a:r>
              <a:rPr sz="700" spc="-10" dirty="0">
                <a:solidFill>
                  <a:srgbClr val="231F20"/>
                </a:solidFill>
                <a:latin typeface="Arial"/>
                <a:cs typeface="Arial"/>
              </a:rPr>
              <a:t> </a:t>
            </a:r>
            <a:r>
              <a:rPr sz="700" dirty="0">
                <a:solidFill>
                  <a:srgbClr val="231F20"/>
                </a:solidFill>
                <a:latin typeface="Arial"/>
                <a:cs typeface="Arial"/>
              </a:rPr>
              <a:t>Capital</a:t>
            </a:r>
            <a:r>
              <a:rPr sz="700" spc="-15" dirty="0">
                <a:solidFill>
                  <a:srgbClr val="231F20"/>
                </a:solidFill>
                <a:latin typeface="Arial"/>
                <a:cs typeface="Arial"/>
              </a:rPr>
              <a:t> </a:t>
            </a:r>
            <a:r>
              <a:rPr sz="700" dirty="0">
                <a:solidFill>
                  <a:srgbClr val="231F20"/>
                </a:solidFill>
                <a:latin typeface="Arial"/>
                <a:cs typeface="Arial"/>
              </a:rPr>
              <a:t>Markets,</a:t>
            </a:r>
            <a:r>
              <a:rPr sz="700" spc="-10" dirty="0">
                <a:solidFill>
                  <a:srgbClr val="231F20"/>
                </a:solidFill>
                <a:latin typeface="Arial"/>
                <a:cs typeface="Arial"/>
              </a:rPr>
              <a:t> </a:t>
            </a:r>
            <a:r>
              <a:rPr sz="700" dirty="0">
                <a:solidFill>
                  <a:srgbClr val="231F20"/>
                </a:solidFill>
                <a:latin typeface="Arial"/>
                <a:cs typeface="Arial"/>
              </a:rPr>
              <a:t>LLC,</a:t>
            </a:r>
            <a:r>
              <a:rPr sz="700" spc="-10" dirty="0">
                <a:solidFill>
                  <a:srgbClr val="231F20"/>
                </a:solidFill>
                <a:latin typeface="Arial"/>
                <a:cs typeface="Arial"/>
              </a:rPr>
              <a:t> </a:t>
            </a:r>
            <a:r>
              <a:rPr sz="700" dirty="0">
                <a:solidFill>
                  <a:srgbClr val="231F20"/>
                </a:solidFill>
                <a:latin typeface="Arial"/>
                <a:cs typeface="Arial"/>
              </a:rPr>
              <a:t>registered</a:t>
            </a:r>
            <a:r>
              <a:rPr sz="700" spc="-10" dirty="0">
                <a:solidFill>
                  <a:srgbClr val="231F20"/>
                </a:solidFill>
                <a:latin typeface="Arial"/>
                <a:cs typeface="Arial"/>
              </a:rPr>
              <a:t> investment</a:t>
            </a:r>
            <a:r>
              <a:rPr sz="700" spc="-15" dirty="0">
                <a:solidFill>
                  <a:srgbClr val="231F20"/>
                </a:solidFill>
                <a:latin typeface="Arial"/>
                <a:cs typeface="Arial"/>
              </a:rPr>
              <a:t> </a:t>
            </a:r>
            <a:r>
              <a:rPr sz="700" dirty="0">
                <a:solidFill>
                  <a:srgbClr val="231F20"/>
                </a:solidFill>
                <a:latin typeface="Arial"/>
                <a:cs typeface="Arial"/>
              </a:rPr>
              <a:t>adviser</a:t>
            </a:r>
            <a:r>
              <a:rPr sz="700" spc="-10" dirty="0">
                <a:solidFill>
                  <a:srgbClr val="231F20"/>
                </a:solidFill>
                <a:latin typeface="Arial"/>
                <a:cs typeface="Arial"/>
              </a:rPr>
              <a:t> </a:t>
            </a:r>
            <a:r>
              <a:rPr sz="700" dirty="0">
                <a:solidFill>
                  <a:srgbClr val="231F20"/>
                </a:solidFill>
                <a:latin typeface="Arial"/>
                <a:cs typeface="Arial"/>
              </a:rPr>
              <a:t>and</a:t>
            </a:r>
            <a:r>
              <a:rPr sz="700" spc="-15" dirty="0">
                <a:solidFill>
                  <a:srgbClr val="231F20"/>
                </a:solidFill>
                <a:latin typeface="Arial"/>
                <a:cs typeface="Arial"/>
              </a:rPr>
              <a:t> </a:t>
            </a:r>
            <a:r>
              <a:rPr sz="700" dirty="0">
                <a:solidFill>
                  <a:srgbClr val="231F20"/>
                </a:solidFill>
                <a:latin typeface="Arial"/>
                <a:cs typeface="Arial"/>
              </a:rPr>
              <a:t>Member</a:t>
            </a:r>
            <a:r>
              <a:rPr sz="700" spc="-5" dirty="0">
                <a:solidFill>
                  <a:srgbClr val="231F20"/>
                </a:solidFill>
                <a:latin typeface="Arial"/>
                <a:cs typeface="Arial"/>
              </a:rPr>
              <a:t> </a:t>
            </a:r>
            <a:r>
              <a:rPr sz="700" spc="-10" dirty="0">
                <a:solidFill>
                  <a:srgbClr val="231F20"/>
                </a:solidFill>
                <a:latin typeface="Arial"/>
                <a:cs typeface="Arial"/>
              </a:rPr>
              <a:t>NYSE/FINRA/SIPC.</a:t>
            </a:r>
            <a:endParaRPr sz="700" dirty="0">
              <a:latin typeface="Arial"/>
              <a:cs typeface="Arial"/>
            </a:endParaRPr>
          </a:p>
        </p:txBody>
      </p:sp>
      <p:pic>
        <p:nvPicPr>
          <p:cNvPr id="28" name="Picture 27">
            <a:extLst>
              <a:ext uri="{FF2B5EF4-FFF2-40B4-BE49-F238E27FC236}">
                <a16:creationId xmlns:a16="http://schemas.microsoft.com/office/drawing/2014/main" id="{BD70C104-0F43-93BF-7FA9-EE7BC9945E76}"/>
              </a:ext>
            </a:extLst>
          </p:cNvPr>
          <p:cNvPicPr>
            <a:picLocks noChangeAspect="1"/>
          </p:cNvPicPr>
          <p:nvPr/>
        </p:nvPicPr>
        <p:blipFill>
          <a:blip r:embed="rId2"/>
          <a:stretch>
            <a:fillRect/>
          </a:stretch>
        </p:blipFill>
        <p:spPr>
          <a:xfrm>
            <a:off x="6019800" y="9193373"/>
            <a:ext cx="1510555" cy="594516"/>
          </a:xfrm>
          <a:prstGeom prst="rect">
            <a:avLst/>
          </a:prstGeom>
        </p:spPr>
      </p:pic>
      <p:pic>
        <p:nvPicPr>
          <p:cNvPr id="4" name="Picture 3">
            <a:extLst>
              <a:ext uri="{FF2B5EF4-FFF2-40B4-BE49-F238E27FC236}">
                <a16:creationId xmlns:a16="http://schemas.microsoft.com/office/drawing/2014/main" id="{9D231F98-6D06-95D4-AC4A-28800AA2F8A6}"/>
              </a:ext>
            </a:extLst>
          </p:cNvPr>
          <p:cNvPicPr>
            <a:picLocks noChangeAspect="1"/>
          </p:cNvPicPr>
          <p:nvPr/>
        </p:nvPicPr>
        <p:blipFill rotWithShape="1">
          <a:blip r:embed="rId3"/>
          <a:srcRect l="10445" r="12960" b="2494"/>
          <a:stretch/>
        </p:blipFill>
        <p:spPr>
          <a:xfrm>
            <a:off x="5181600" y="838200"/>
            <a:ext cx="1676400" cy="2811743"/>
          </a:xfrm>
          <a:prstGeom prst="rect">
            <a:avLst/>
          </a:prstGeom>
        </p:spPr>
      </p:pic>
      <p:graphicFrame>
        <p:nvGraphicFramePr>
          <p:cNvPr id="25" name="Table 24">
            <a:extLst>
              <a:ext uri="{FF2B5EF4-FFF2-40B4-BE49-F238E27FC236}">
                <a16:creationId xmlns:a16="http://schemas.microsoft.com/office/drawing/2014/main" id="{38B1D5B9-917C-3AD9-7AF4-40B7D2064F58}"/>
              </a:ext>
            </a:extLst>
          </p:cNvPr>
          <p:cNvGraphicFramePr>
            <a:graphicFrameLocks noGrp="1"/>
          </p:cNvGraphicFramePr>
          <p:nvPr>
            <p:extLst>
              <p:ext uri="{D42A27DB-BD31-4B8C-83A1-F6EECF244321}">
                <p14:modId xmlns:p14="http://schemas.microsoft.com/office/powerpoint/2010/main" val="2637911411"/>
              </p:ext>
            </p:extLst>
          </p:nvPr>
        </p:nvGraphicFramePr>
        <p:xfrm>
          <a:off x="4493539" y="5849731"/>
          <a:ext cx="2364461" cy="2979420"/>
        </p:xfrm>
        <a:graphic>
          <a:graphicData uri="http://schemas.openxmlformats.org/drawingml/2006/table">
            <a:tbl>
              <a:tblPr firstRow="1" bandRow="1">
                <a:tableStyleId>{5C22544A-7EE6-4342-B048-85BDC9FD1C3A}</a:tableStyleId>
              </a:tblPr>
              <a:tblGrid>
                <a:gridCol w="2364461">
                  <a:extLst>
                    <a:ext uri="{9D8B030D-6E8A-4147-A177-3AD203B41FA5}">
                      <a16:colId xmlns:a16="http://schemas.microsoft.com/office/drawing/2014/main" val="628939372"/>
                    </a:ext>
                  </a:extLst>
                </a:gridCol>
              </a:tblGrid>
              <a:tr h="313709">
                <a:tc>
                  <a:txBody>
                    <a:bodyPr/>
                    <a:lstStyle/>
                    <a:p>
                      <a:pPr algn="ctr"/>
                      <a:r>
                        <a:rPr lang="en-US" sz="1600" dirty="0">
                          <a:solidFill>
                            <a:srgbClr val="00427A"/>
                          </a:solidFill>
                          <a:latin typeface="Arial"/>
                          <a:cs typeface="Arial"/>
                        </a:rPr>
                        <a:t>Updates</a:t>
                      </a:r>
                    </a:p>
                  </a:txBody>
                  <a:tcPr anchor="ctr">
                    <a:solidFill>
                      <a:schemeClr val="accent1">
                        <a:lumMod val="20000"/>
                        <a:lumOff val="80000"/>
                      </a:schemeClr>
                    </a:solidFill>
                  </a:tcPr>
                </a:tc>
                <a:extLst>
                  <a:ext uri="{0D108BD9-81ED-4DB2-BD59-A6C34878D82A}">
                    <a16:rowId xmlns:a16="http://schemas.microsoft.com/office/drawing/2014/main" val="2059726604"/>
                  </a:ext>
                </a:extLst>
              </a:tr>
              <a:tr h="2125375">
                <a:tc>
                  <a:txBody>
                    <a:bodyPr/>
                    <a:lstStyle/>
                    <a:p>
                      <a:pPr marL="171450" marR="0" lvl="0" indent="-1714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1" dirty="0">
                        <a:latin typeface="Arial" panose="020B0604020202020204" pitchFamily="34" charset="0"/>
                        <a:cs typeface="Arial" panose="020B0604020202020204" pitchFamily="34" charset="0"/>
                        <a:hlinkClick r:id="rId4"/>
                      </a:endParaRPr>
                    </a:p>
                    <a:p>
                      <a:pPr marL="171450" marR="0" lvl="0" indent="-1714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1" dirty="0">
                          <a:latin typeface="Arial" panose="020B0604020202020204" pitchFamily="34" charset="0"/>
                          <a:cs typeface="Arial" panose="020B0604020202020204" pitchFamily="34" charset="0"/>
                          <a:hlinkClick r:id="rId4"/>
                        </a:rPr>
                        <a:t>Register for RBC Online</a:t>
                      </a:r>
                      <a:r>
                        <a:rPr lang="en-US" sz="1100" b="1" i="0" dirty="0">
                          <a:latin typeface="Arial" panose="020B0604020202020204" pitchFamily="34" charset="0"/>
                          <a:cs typeface="Arial" panose="020B0604020202020204" pitchFamily="34" charset="0"/>
                        </a:rPr>
                        <a:t>: </a:t>
                      </a:r>
                      <a:r>
                        <a:rPr lang="en-US" sz="900" i="0" dirty="0">
                          <a:latin typeface="Arial" panose="020B0604020202020204" pitchFamily="34" charset="0"/>
                          <a:cs typeface="Arial" panose="020B0604020202020204" pitchFamily="34" charset="0"/>
                        </a:rPr>
                        <a:t>Account information, statements, tax documents,…all at your fingertips</a:t>
                      </a:r>
                    </a:p>
                    <a:p>
                      <a:pPr marL="171450" marR="0" lvl="0" indent="-1714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50" i="0" dirty="0">
                        <a:latin typeface="Arial" panose="020B0604020202020204" pitchFamily="34" charset="0"/>
                        <a:cs typeface="Arial" panose="020B0604020202020204" pitchFamily="34" charset="0"/>
                      </a:endParaRPr>
                    </a:p>
                    <a:p>
                      <a:pPr marL="171450" marR="0" lvl="0" indent="-1714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i="0" dirty="0">
                          <a:solidFill>
                            <a:schemeClr val="dk1"/>
                          </a:solidFill>
                          <a:latin typeface="Arial" panose="020B0604020202020204" pitchFamily="34" charset="0"/>
                          <a:ea typeface="+mn-ea"/>
                          <a:cs typeface="Arial" panose="020B0604020202020204" pitchFamily="34" charset="0"/>
                        </a:rPr>
                        <a:t>Forms 1099-R for retirement accounts only will be available starting Friday, January 31, 2025</a:t>
                      </a:r>
                    </a:p>
                    <a:p>
                      <a:pPr marL="171450" marR="0" lvl="0" indent="-1714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i="0" dirty="0">
                        <a:solidFill>
                          <a:schemeClr val="dk1"/>
                        </a:solidFill>
                        <a:latin typeface="Arial" panose="020B0604020202020204" pitchFamily="34" charset="0"/>
                        <a:ea typeface="+mn-ea"/>
                        <a:cs typeface="Arial" panose="020B0604020202020204" pitchFamily="34" charset="0"/>
                      </a:endParaRPr>
                    </a:p>
                    <a:p>
                      <a:pPr marL="171450" marR="0" lvl="0" indent="-1714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i="0" dirty="0">
                          <a:solidFill>
                            <a:schemeClr val="dk1"/>
                          </a:solidFill>
                          <a:latin typeface="Arial" panose="020B0604020202020204" pitchFamily="34" charset="0"/>
                          <a:ea typeface="+mn-ea"/>
                          <a:cs typeface="Arial" panose="020B0604020202020204" pitchFamily="34" charset="0"/>
                        </a:rPr>
                        <a:t>Forms 1099 (excluding REMICs) for all other non-retirement accounts will be available starting Saturday, February 15, 2025.</a:t>
                      </a:r>
                      <a:endParaRPr lang="en-US" sz="900" i="1" dirty="0">
                        <a:solidFill>
                          <a:schemeClr val="dk1"/>
                        </a:solidFill>
                        <a:latin typeface="Arial" panose="020B0604020202020204" pitchFamily="34" charset="0"/>
                        <a:ea typeface="+mn-ea"/>
                        <a:cs typeface="Arial" panose="020B0604020202020204" pitchFamily="34" charset="0"/>
                      </a:endParaRPr>
                    </a:p>
                    <a:p>
                      <a:pPr marL="171450" marR="0" lvl="0" indent="-1714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i="0" dirty="0">
                        <a:solidFill>
                          <a:schemeClr val="dk1"/>
                        </a:solidFill>
                        <a:latin typeface="Arial" panose="020B0604020202020204" pitchFamily="34" charset="0"/>
                        <a:ea typeface="+mn-ea"/>
                        <a:cs typeface="Arial" panose="020B0604020202020204" pitchFamily="34" charset="0"/>
                      </a:endParaRPr>
                    </a:p>
                    <a:p>
                      <a:pPr marL="171450" marR="0" lvl="0" indent="-1714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i="0" dirty="0">
                          <a:solidFill>
                            <a:schemeClr val="dk1"/>
                          </a:solidFill>
                          <a:latin typeface="Arial" panose="020B0604020202020204" pitchFamily="34" charset="0"/>
                          <a:ea typeface="+mn-ea"/>
                          <a:cs typeface="Arial" panose="020B0604020202020204" pitchFamily="34" charset="0"/>
                        </a:rPr>
                        <a:t>2024 IRA and Roth </a:t>
                      </a:r>
                      <a:r>
                        <a:rPr lang="en-US" sz="900" b="1" i="1" dirty="0">
                          <a:solidFill>
                            <a:schemeClr val="dk1"/>
                          </a:solidFill>
                          <a:latin typeface="Arial" panose="020B0604020202020204" pitchFamily="34" charset="0"/>
                          <a:ea typeface="+mn-ea"/>
                          <a:cs typeface="Arial" panose="020B0604020202020204" pitchFamily="34" charset="0"/>
                        </a:rPr>
                        <a:t>Contributions</a:t>
                      </a:r>
                      <a:r>
                        <a:rPr lang="en-US" sz="900" i="0" dirty="0">
                          <a:solidFill>
                            <a:schemeClr val="dk1"/>
                          </a:solidFill>
                          <a:latin typeface="Arial" panose="020B0604020202020204" pitchFamily="34" charset="0"/>
                          <a:ea typeface="+mn-ea"/>
                          <a:cs typeface="Arial" panose="020B0604020202020204" pitchFamily="34" charset="0"/>
                        </a:rPr>
                        <a:t> due by 4/15/2025 </a:t>
                      </a:r>
                    </a:p>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0" dirty="0">
                          <a:solidFill>
                            <a:schemeClr val="dk1"/>
                          </a:solidFill>
                          <a:latin typeface="Arial" panose="020B0604020202020204" pitchFamily="34" charset="0"/>
                          <a:ea typeface="+mn-ea"/>
                          <a:cs typeface="Arial" panose="020B0604020202020204" pitchFamily="34" charset="0"/>
                        </a:rPr>
                        <a:t>     </a:t>
                      </a:r>
                      <a:r>
                        <a:rPr lang="en-US" sz="700" i="1" dirty="0">
                          <a:solidFill>
                            <a:schemeClr val="dk1"/>
                          </a:solidFill>
                          <a:latin typeface="Arial" panose="020B0604020202020204" pitchFamily="34" charset="0"/>
                          <a:ea typeface="+mn-ea"/>
                          <a:cs typeface="Arial" panose="020B0604020202020204" pitchFamily="34" charset="0"/>
                        </a:rPr>
                        <a:t>(exceptions apply if you have an extension)</a:t>
                      </a:r>
                    </a:p>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900" i="1" dirty="0">
                        <a:solidFill>
                          <a:schemeClr val="dk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2644533289"/>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23-01-00425_01987_FAtemplate_TEMP_FINAL (002)  -  Read-Only" id="{EC4DC0B0-91DB-40E2-BE70-5FDA82823372}" vid="{1BDE6986-034D-49BC-8DBC-88C1B41AFCC0}"/>
    </a:ext>
  </a:extLst>
</a:theme>
</file>

<file path=docProps/app.xml><?xml version="1.0" encoding="utf-8"?>
<Properties xmlns="http://schemas.openxmlformats.org/officeDocument/2006/extended-properties" xmlns:vt="http://schemas.openxmlformats.org/officeDocument/2006/docPropsVTypes">
  <Template>Firm-Approved-Custom-Newsletter-Template</Template>
  <TotalTime>4259</TotalTime>
  <Words>1267</Words>
  <Application>Microsoft Office PowerPoint</Application>
  <PresentationFormat>Custom</PresentationFormat>
  <Paragraphs>49</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Bank of Canada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Cleland, Melissa</dc:creator>
  <cp:lastModifiedBy>Dasilva, Mara</cp:lastModifiedBy>
  <cp:revision>81</cp:revision>
  <cp:lastPrinted>2025-01-23T21:37:26Z</cp:lastPrinted>
  <dcterms:created xsi:type="dcterms:W3CDTF">2023-03-01T18:53:27Z</dcterms:created>
  <dcterms:modified xsi:type="dcterms:W3CDTF">2025-01-23T21:41:10Z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2023-02-16T00:00:00Z</vt:filetime>
  </property>
  <property fmtid="{D5CDD505-2E9C-101B-9397-08002B2CF9AE}" pid="3" name="Creator">
    <vt:lpwstr>Adobe InDesign 18.1 (Macintosh)</vt:lpwstr>
  </property>
  <property fmtid="{D5CDD505-2E9C-101B-9397-08002B2CF9AE}" pid="4" name="GTS_PDFXConformance">
    <vt:lpwstr>PDF/X-1a:2001</vt:lpwstr>
  </property>
  <property fmtid="{D5CDD505-2E9C-101B-9397-08002B2CF9AE}" pid="5" name="GTS_PDFXVersion">
    <vt:lpwstr>PDF/X-1:2001</vt:lpwstr>
  </property>
  <property fmtid="{D5CDD505-2E9C-101B-9397-08002B2CF9AE}" pid="6" name="LastSaved">
    <vt:filetime>2023-02-16T00:00:00Z</vt:filetime>
  </property>
  <property fmtid="{D5CDD505-2E9C-101B-9397-08002B2CF9AE}" pid="7" name="Producer">
    <vt:lpwstr>Adobe PDF Library 17.0</vt:lpwstr>
  </property>
  <property fmtid="{D5CDD505-2E9C-101B-9397-08002B2CF9AE}" pid="8" name="Classification">
    <vt:lpwstr>TT_SPI</vt:lpwstr>
  </property>
</Properties>
</file>